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85"/>
  </p:notesMasterIdLst>
  <p:sldIdLst>
    <p:sldId id="256" r:id="rId2"/>
    <p:sldId id="402" r:id="rId3"/>
    <p:sldId id="403" r:id="rId4"/>
    <p:sldId id="297" r:id="rId5"/>
    <p:sldId id="258" r:id="rId6"/>
    <p:sldId id="310" r:id="rId7"/>
    <p:sldId id="321" r:id="rId8"/>
    <p:sldId id="267" r:id="rId9"/>
    <p:sldId id="259" r:id="rId10"/>
    <p:sldId id="309" r:id="rId11"/>
    <p:sldId id="317" r:id="rId12"/>
    <p:sldId id="318" r:id="rId13"/>
    <p:sldId id="319" r:id="rId14"/>
    <p:sldId id="320" r:id="rId15"/>
    <p:sldId id="260" r:id="rId16"/>
    <p:sldId id="269" r:id="rId17"/>
    <p:sldId id="285" r:id="rId18"/>
    <p:sldId id="294" r:id="rId19"/>
    <p:sldId id="286" r:id="rId20"/>
    <p:sldId id="290" r:id="rId21"/>
    <p:sldId id="295" r:id="rId22"/>
    <p:sldId id="289" r:id="rId23"/>
    <p:sldId id="276" r:id="rId24"/>
    <p:sldId id="404" r:id="rId25"/>
    <p:sldId id="278" r:id="rId26"/>
    <p:sldId id="322" r:id="rId27"/>
    <p:sldId id="325" r:id="rId28"/>
    <p:sldId id="326" r:id="rId29"/>
    <p:sldId id="327" r:id="rId30"/>
    <p:sldId id="328" r:id="rId31"/>
    <p:sldId id="274" r:id="rId32"/>
    <p:sldId id="275" r:id="rId33"/>
    <p:sldId id="329" r:id="rId34"/>
    <p:sldId id="266" r:id="rId35"/>
    <p:sldId id="330" r:id="rId36"/>
    <p:sldId id="311" r:id="rId37"/>
    <p:sldId id="312" r:id="rId38"/>
    <p:sldId id="313" r:id="rId39"/>
    <p:sldId id="362" r:id="rId40"/>
    <p:sldId id="314" r:id="rId41"/>
    <p:sldId id="315" r:id="rId42"/>
    <p:sldId id="316" r:id="rId43"/>
    <p:sldId id="363" r:id="rId44"/>
    <p:sldId id="364" r:id="rId45"/>
    <p:sldId id="386" r:id="rId46"/>
    <p:sldId id="395" r:id="rId47"/>
    <p:sldId id="331" r:id="rId48"/>
    <p:sldId id="396" r:id="rId49"/>
    <p:sldId id="332" r:id="rId50"/>
    <p:sldId id="397" r:id="rId51"/>
    <p:sldId id="333" r:id="rId52"/>
    <p:sldId id="261" r:id="rId53"/>
    <p:sldId id="263" r:id="rId54"/>
    <p:sldId id="334" r:id="rId55"/>
    <p:sldId id="268" r:id="rId56"/>
    <p:sldId id="387" r:id="rId57"/>
    <p:sldId id="388" r:id="rId58"/>
    <p:sldId id="381" r:id="rId59"/>
    <p:sldId id="341" r:id="rId60"/>
    <p:sldId id="365" r:id="rId61"/>
    <p:sldId id="366" r:id="rId62"/>
    <p:sldId id="367" r:id="rId63"/>
    <p:sldId id="389" r:id="rId64"/>
    <p:sldId id="390" r:id="rId65"/>
    <p:sldId id="391" r:id="rId66"/>
    <p:sldId id="298" r:id="rId67"/>
    <p:sldId id="306" r:id="rId68"/>
    <p:sldId id="307" r:id="rId69"/>
    <p:sldId id="308" r:id="rId70"/>
    <p:sldId id="392" r:id="rId71"/>
    <p:sldId id="393" r:id="rId72"/>
    <p:sldId id="262" r:id="rId73"/>
    <p:sldId id="342" r:id="rId74"/>
    <p:sldId id="368" r:id="rId75"/>
    <p:sldId id="344" r:id="rId76"/>
    <p:sldId id="399" r:id="rId77"/>
    <p:sldId id="398" r:id="rId78"/>
    <p:sldId id="405" r:id="rId79"/>
    <p:sldId id="406" r:id="rId80"/>
    <p:sldId id="407" r:id="rId81"/>
    <p:sldId id="385" r:id="rId82"/>
    <p:sldId id="400" r:id="rId83"/>
    <p:sldId id="40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96"/>
    <p:restoredTop sz="94674"/>
  </p:normalViewPr>
  <p:slideViewPr>
    <p:cSldViewPr snapToGrid="0" snapToObjects="1">
      <p:cViewPr>
        <p:scale>
          <a:sx n="93" d="100"/>
          <a:sy n="93" d="100"/>
        </p:scale>
        <p:origin x="187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3573C-7880-684B-9932-3D13E3183BDC}" type="slidenum">
              <a:rPr lang="en-US" smtClean="0"/>
              <a:t>1</a:t>
            </a:fld>
            <a:endParaRPr lang="en-US"/>
          </a:p>
        </p:txBody>
      </p:sp>
    </p:spTree>
    <p:extLst>
      <p:ext uri="{BB962C8B-B14F-4D97-AF65-F5344CB8AC3E}">
        <p14:creationId xmlns:p14="http://schemas.microsoft.com/office/powerpoint/2010/main" val="158073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70</a:t>
            </a:fld>
            <a:endParaRPr kumimoji="1" lang="zh-CN" altLang="en-US"/>
          </a:p>
        </p:txBody>
      </p:sp>
    </p:spTree>
    <p:extLst>
      <p:ext uri="{BB962C8B-B14F-4D97-AF65-F5344CB8AC3E}">
        <p14:creationId xmlns:p14="http://schemas.microsoft.com/office/powerpoint/2010/main" val="28585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71</a:t>
            </a:fld>
            <a:endParaRPr kumimoji="1" lang="zh-CN" altLang="en-US"/>
          </a:p>
        </p:txBody>
      </p:sp>
    </p:spTree>
    <p:extLst>
      <p:ext uri="{BB962C8B-B14F-4D97-AF65-F5344CB8AC3E}">
        <p14:creationId xmlns:p14="http://schemas.microsoft.com/office/powerpoint/2010/main" val="272906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3573C-7880-684B-9932-3D13E3183BDC}" type="slidenum">
              <a:rPr lang="en-US" smtClean="0"/>
              <a:t>20</a:t>
            </a:fld>
            <a:endParaRPr lang="en-US"/>
          </a:p>
        </p:txBody>
      </p:sp>
    </p:spTree>
    <p:extLst>
      <p:ext uri="{BB962C8B-B14F-4D97-AF65-F5344CB8AC3E}">
        <p14:creationId xmlns:p14="http://schemas.microsoft.com/office/powerpoint/2010/main" val="42253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63</a:t>
            </a:fld>
            <a:endParaRPr kumimoji="1" lang="zh-CN" altLang="en-US"/>
          </a:p>
        </p:txBody>
      </p:sp>
    </p:spTree>
    <p:extLst>
      <p:ext uri="{BB962C8B-B14F-4D97-AF65-F5344CB8AC3E}">
        <p14:creationId xmlns:p14="http://schemas.microsoft.com/office/powerpoint/2010/main" val="53026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64</a:t>
            </a:fld>
            <a:endParaRPr kumimoji="1" lang="zh-CN" altLang="en-US"/>
          </a:p>
        </p:txBody>
      </p:sp>
    </p:spTree>
    <p:extLst>
      <p:ext uri="{BB962C8B-B14F-4D97-AF65-F5344CB8AC3E}">
        <p14:creationId xmlns:p14="http://schemas.microsoft.com/office/powerpoint/2010/main" val="35612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65</a:t>
            </a:fld>
            <a:endParaRPr kumimoji="1" lang="zh-CN" altLang="en-US"/>
          </a:p>
        </p:txBody>
      </p:sp>
    </p:spTree>
    <p:extLst>
      <p:ext uri="{BB962C8B-B14F-4D97-AF65-F5344CB8AC3E}">
        <p14:creationId xmlns:p14="http://schemas.microsoft.com/office/powerpoint/2010/main" val="236394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66</a:t>
            </a:fld>
            <a:endParaRPr kumimoji="1" lang="zh-CN" altLang="en-US"/>
          </a:p>
        </p:txBody>
      </p:sp>
    </p:spTree>
    <p:extLst>
      <p:ext uri="{BB962C8B-B14F-4D97-AF65-F5344CB8AC3E}">
        <p14:creationId xmlns:p14="http://schemas.microsoft.com/office/powerpoint/2010/main" val="19259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67</a:t>
            </a:fld>
            <a:endParaRPr kumimoji="1" lang="zh-CN" altLang="en-US"/>
          </a:p>
        </p:txBody>
      </p:sp>
    </p:spTree>
    <p:extLst>
      <p:ext uri="{BB962C8B-B14F-4D97-AF65-F5344CB8AC3E}">
        <p14:creationId xmlns:p14="http://schemas.microsoft.com/office/powerpoint/2010/main" val="339923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68</a:t>
            </a:fld>
            <a:endParaRPr kumimoji="1" lang="zh-CN" altLang="en-US"/>
          </a:p>
        </p:txBody>
      </p:sp>
    </p:spTree>
    <p:extLst>
      <p:ext uri="{BB962C8B-B14F-4D97-AF65-F5344CB8AC3E}">
        <p14:creationId xmlns:p14="http://schemas.microsoft.com/office/powerpoint/2010/main" val="152915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69</a:t>
            </a:fld>
            <a:endParaRPr kumimoji="1" lang="zh-CN" altLang="en-US"/>
          </a:p>
        </p:txBody>
      </p:sp>
    </p:spTree>
    <p:extLst>
      <p:ext uri="{BB962C8B-B14F-4D97-AF65-F5344CB8AC3E}">
        <p14:creationId xmlns:p14="http://schemas.microsoft.com/office/powerpoint/2010/main" val="80688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emantle.com/"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4.svg"/><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6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6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jpe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3.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5.png"/><Relationship Id="rId10" Type="http://schemas.openxmlformats.org/officeDocument/2006/relationships/image" Target="../media/image40.svg"/><Relationship Id="rId19" Type="http://schemas.openxmlformats.org/officeDocument/2006/relationships/image" Target="../media/image52.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2.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974-D230-CC40-91A6-EF4F49A70860}"/>
              </a:ext>
            </a:extLst>
          </p:cNvPr>
          <p:cNvSpPr>
            <a:spLocks noGrp="1"/>
          </p:cNvSpPr>
          <p:nvPr>
            <p:ph type="ctrTitle"/>
          </p:nvPr>
        </p:nvSpPr>
        <p:spPr>
          <a:xfrm>
            <a:off x="820135" y="2291137"/>
            <a:ext cx="10281501" cy="1218826"/>
          </a:xfrm>
        </p:spPr>
        <p:txBody>
          <a:bodyPr>
            <a:normAutofit fontScale="90000"/>
          </a:bodyPr>
          <a:lstStyle/>
          <a:p>
            <a:r>
              <a:rPr lang="en-US" dirty="0"/>
              <a:t>Understanding and Implementing Generative AI Solutions</a:t>
            </a:r>
          </a:p>
        </p:txBody>
      </p:sp>
    </p:spTree>
    <p:extLst>
      <p:ext uri="{BB962C8B-B14F-4D97-AF65-F5344CB8AC3E}">
        <p14:creationId xmlns:p14="http://schemas.microsoft.com/office/powerpoint/2010/main" val="384740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DE3C-68DB-C7EA-0A98-1A739210930B}"/>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D623C601-D58D-7939-8825-6FE3327B5575}"/>
              </a:ext>
            </a:extLst>
          </p:cNvPr>
          <p:cNvSpPr>
            <a:spLocks noGrp="1"/>
          </p:cNvSpPr>
          <p:nvPr>
            <p:ph idx="1"/>
          </p:nvPr>
        </p:nvSpPr>
        <p:spPr/>
        <p:txBody>
          <a:bodyPr/>
          <a:lstStyle/>
          <a:p>
            <a:r>
              <a:rPr lang="en-US" dirty="0"/>
              <a:t>Generative AI is an example of an </a:t>
            </a:r>
            <a:r>
              <a:rPr lang="en-US" i="1" dirty="0"/>
              <a:t>enabling technology.</a:t>
            </a:r>
            <a:endParaRPr lang="en-US" dirty="0"/>
          </a:p>
          <a:p>
            <a:pPr lvl="1"/>
            <a:r>
              <a:rPr lang="en-US" dirty="0"/>
              <a:t>Can drive radical change</a:t>
            </a:r>
          </a:p>
          <a:p>
            <a:pPr lvl="1"/>
            <a:r>
              <a:rPr lang="en-US" dirty="0"/>
              <a:t>Rapid development of derivative technologies.</a:t>
            </a:r>
          </a:p>
          <a:p>
            <a:r>
              <a:rPr lang="en-US" dirty="0"/>
              <a:t>Examples: Telescopes, incandescent lighting, GPS, the Internet</a:t>
            </a:r>
          </a:p>
          <a:p>
            <a:endParaRPr lang="en-US" dirty="0"/>
          </a:p>
          <a:p>
            <a:r>
              <a:rPr lang="en-US" dirty="0"/>
              <a:t>In thinking about what’s to come, we need to not only think about what generative AI can do itself, but what it can enable.</a:t>
            </a:r>
          </a:p>
        </p:txBody>
      </p:sp>
    </p:spTree>
    <p:extLst>
      <p:ext uri="{BB962C8B-B14F-4D97-AF65-F5344CB8AC3E}">
        <p14:creationId xmlns:p14="http://schemas.microsoft.com/office/powerpoint/2010/main" val="1511621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4C0-5505-41D4-08CC-9C4452CC0782}"/>
              </a:ext>
            </a:extLst>
          </p:cNvPr>
          <p:cNvSpPr>
            <a:spLocks noGrp="1"/>
          </p:cNvSpPr>
          <p:nvPr>
            <p:ph type="title"/>
          </p:nvPr>
        </p:nvSpPr>
        <p:spPr/>
        <p:txBody>
          <a:bodyPr/>
          <a:lstStyle/>
          <a:p>
            <a:r>
              <a:rPr lang="en-US" dirty="0"/>
              <a:t>AI in the near future</a:t>
            </a:r>
          </a:p>
        </p:txBody>
      </p:sp>
      <p:sp>
        <p:nvSpPr>
          <p:cNvPr id="3" name="Content Placeholder 2">
            <a:extLst>
              <a:ext uri="{FF2B5EF4-FFF2-40B4-BE49-F238E27FC236}">
                <a16:creationId xmlns:a16="http://schemas.microsoft.com/office/drawing/2014/main" id="{7DADBFFB-6F0A-4EAE-BC4B-F24A2FCE3949}"/>
              </a:ext>
            </a:extLst>
          </p:cNvPr>
          <p:cNvSpPr>
            <a:spLocks noGrp="1"/>
          </p:cNvSpPr>
          <p:nvPr>
            <p:ph idx="1"/>
          </p:nvPr>
        </p:nvSpPr>
        <p:spPr>
          <a:xfrm>
            <a:off x="838200" y="1620078"/>
            <a:ext cx="10515600" cy="4556885"/>
          </a:xfrm>
        </p:spPr>
        <p:txBody>
          <a:bodyPr/>
          <a:lstStyle/>
          <a:p>
            <a:r>
              <a:rPr lang="en-US" dirty="0"/>
              <a:t>So what might we see in the next decade?</a:t>
            </a:r>
          </a:p>
          <a:p>
            <a:pPr lvl="1"/>
            <a:r>
              <a:rPr lang="en-US" dirty="0"/>
              <a:t>Incremental improvements</a:t>
            </a:r>
          </a:p>
          <a:p>
            <a:pPr lvl="2"/>
            <a:r>
              <a:rPr lang="en-US" dirty="0"/>
              <a:t>More personalized health care – integration of genomics, wearable/embeddable devices, integrated patient data</a:t>
            </a:r>
          </a:p>
          <a:p>
            <a:pPr lvl="2"/>
            <a:r>
              <a:rPr lang="en-US" dirty="0"/>
              <a:t>Automated factories and business process – increased efficiency, sustainability</a:t>
            </a:r>
          </a:p>
          <a:p>
            <a:pPr lvl="2"/>
            <a:r>
              <a:rPr lang="en-US" dirty="0"/>
              <a:t>Deployment of self-driving taxis, automated kiosks</a:t>
            </a:r>
          </a:p>
          <a:p>
            <a:pPr lvl="2"/>
            <a:r>
              <a:rPr lang="en-US" dirty="0"/>
              <a:t>More “natural” user interfaces</a:t>
            </a:r>
          </a:p>
          <a:p>
            <a:pPr lvl="1"/>
            <a:r>
              <a:rPr lang="en-US" dirty="0"/>
              <a:t>Paradigm shifts</a:t>
            </a:r>
          </a:p>
          <a:p>
            <a:pPr lvl="2"/>
            <a:r>
              <a:rPr lang="en-US" dirty="0"/>
              <a:t>Integration of transformers and neural architectures with “ground truth.”</a:t>
            </a:r>
          </a:p>
          <a:p>
            <a:pPr lvl="2"/>
            <a:r>
              <a:rPr lang="en-US" dirty="0"/>
              <a:t>Truly multi-modal interfaces</a:t>
            </a:r>
          </a:p>
          <a:p>
            <a:pPr lvl="2"/>
            <a:r>
              <a:rPr lang="en-US" dirty="0"/>
              <a:t>Lifelong learning</a:t>
            </a:r>
          </a:p>
          <a:p>
            <a:pPr lvl="2"/>
            <a:r>
              <a:rPr lang="en-US" dirty="0"/>
              <a:t>AI controlling large-scale systems, such as air traffic, financial trading, data centers</a:t>
            </a:r>
          </a:p>
        </p:txBody>
      </p:sp>
    </p:spTree>
    <p:extLst>
      <p:ext uri="{BB962C8B-B14F-4D97-AF65-F5344CB8AC3E}">
        <p14:creationId xmlns:p14="http://schemas.microsoft.com/office/powerpoint/2010/main" val="232125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C59-2C2F-0C42-8435-28E4F27205CE}"/>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9A457899-F785-6C4D-98DB-751D5813B69E}"/>
              </a:ext>
            </a:extLst>
          </p:cNvPr>
          <p:cNvSpPr>
            <a:spLocks noGrp="1"/>
          </p:cNvSpPr>
          <p:nvPr>
            <p:ph idx="1"/>
          </p:nvPr>
        </p:nvSpPr>
        <p:spPr/>
        <p:txBody>
          <a:bodyPr/>
          <a:lstStyle/>
          <a:p>
            <a:r>
              <a:rPr lang="en-US" dirty="0"/>
              <a:t>What are some different types of intelligence that you might see in people?</a:t>
            </a:r>
          </a:p>
          <a:p>
            <a:pPr lvl="1"/>
            <a:r>
              <a:rPr lang="en-US" dirty="0"/>
              <a:t>For example, </a:t>
            </a:r>
            <a:r>
              <a:rPr lang="en-US" i="1" dirty="0"/>
              <a:t>logical</a:t>
            </a:r>
            <a:r>
              <a:rPr lang="en-US" dirty="0"/>
              <a:t> </a:t>
            </a:r>
            <a:r>
              <a:rPr lang="en-US" i="1" dirty="0"/>
              <a:t>intelligence</a:t>
            </a:r>
            <a:r>
              <a:rPr lang="en-US" dirty="0"/>
              <a:t> refers to the ability to perform formal reasoning, such as math.</a:t>
            </a:r>
          </a:p>
          <a:p>
            <a:r>
              <a:rPr lang="en-US" dirty="0"/>
              <a:t>What are some different types of intelligence you might see in animals?</a:t>
            </a:r>
          </a:p>
          <a:p>
            <a:r>
              <a:rPr lang="en-US" dirty="0"/>
              <a:t>What are some different types of intelligence you might see in machines? </a:t>
            </a:r>
          </a:p>
        </p:txBody>
      </p:sp>
    </p:spTree>
    <p:extLst>
      <p:ext uri="{BB962C8B-B14F-4D97-AF65-F5344CB8AC3E}">
        <p14:creationId xmlns:p14="http://schemas.microsoft.com/office/powerpoint/2010/main" val="392261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3E4A3-7C9A-69AC-DB72-75F3C39CE6EF}"/>
              </a:ext>
            </a:extLst>
          </p:cNvPr>
          <p:cNvSpPr>
            <a:spLocks noGrp="1"/>
          </p:cNvSpPr>
          <p:nvPr>
            <p:ph idx="1"/>
          </p:nvPr>
        </p:nvSpPr>
        <p:spPr/>
        <p:txBody>
          <a:bodyPr>
            <a:normAutofit lnSpcReduction="10000"/>
          </a:bodyPr>
          <a:lstStyle/>
          <a:p>
            <a:r>
              <a:rPr lang="en-US" dirty="0"/>
              <a:t>Logical-analytical – solving puzzles, figuring out complex problems</a:t>
            </a:r>
          </a:p>
          <a:p>
            <a:r>
              <a:rPr lang="en-US" dirty="0"/>
              <a:t>Musical – understanding and interpreting music</a:t>
            </a:r>
          </a:p>
          <a:p>
            <a:r>
              <a:rPr lang="en-US" dirty="0"/>
              <a:t>Visual/spatial – understanding 2D and 3D representations</a:t>
            </a:r>
          </a:p>
          <a:p>
            <a:r>
              <a:rPr lang="en-US" dirty="0"/>
              <a:t>Kinesthetic – understanding movement and physical space</a:t>
            </a:r>
          </a:p>
          <a:p>
            <a:r>
              <a:rPr lang="en-US" dirty="0"/>
              <a:t>Intrapersonal – understanding one’s own internal state</a:t>
            </a:r>
          </a:p>
          <a:p>
            <a:r>
              <a:rPr lang="en-US" dirty="0"/>
              <a:t>Interpersonal – understanding relationships between entities</a:t>
            </a:r>
          </a:p>
          <a:p>
            <a:r>
              <a:rPr lang="en-US" dirty="0"/>
              <a:t>Linguistic – using and understanding language</a:t>
            </a:r>
          </a:p>
          <a:p>
            <a:r>
              <a:rPr lang="en-US" dirty="0"/>
              <a:t>Naturalistic – understanding the natural world</a:t>
            </a:r>
          </a:p>
          <a:p>
            <a:r>
              <a:rPr lang="en-US" dirty="0"/>
              <a:t>Existential – understanding questions of existence and purpose</a:t>
            </a:r>
          </a:p>
          <a:p>
            <a:endParaRPr lang="en-US" dirty="0"/>
          </a:p>
        </p:txBody>
      </p:sp>
      <p:sp>
        <p:nvSpPr>
          <p:cNvPr id="4" name="Title 1">
            <a:extLst>
              <a:ext uri="{FF2B5EF4-FFF2-40B4-BE49-F238E27FC236}">
                <a16:creationId xmlns:a16="http://schemas.microsoft.com/office/drawing/2014/main" id="{52ADD3DF-2318-86AD-FD00-134B1F8362F3}"/>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2063589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73FB-38EB-C145-B93B-EBAA16C1B346}"/>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30382B15-C4E0-BB49-9078-21F042A59539}"/>
              </a:ext>
            </a:extLst>
          </p:cNvPr>
          <p:cNvSpPr>
            <a:spLocks noGrp="1"/>
          </p:cNvSpPr>
          <p:nvPr>
            <p:ph idx="1"/>
          </p:nvPr>
        </p:nvSpPr>
        <p:spPr/>
        <p:txBody>
          <a:bodyPr/>
          <a:lstStyle/>
          <a:p>
            <a:r>
              <a:rPr lang="en-US" dirty="0"/>
              <a:t>What are some different sorts of problems that you would think of as “AI” problems?</a:t>
            </a:r>
          </a:p>
        </p:txBody>
      </p:sp>
    </p:spTree>
    <p:extLst>
      <p:ext uri="{BB962C8B-B14F-4D97-AF65-F5344CB8AC3E}">
        <p14:creationId xmlns:p14="http://schemas.microsoft.com/office/powerpoint/2010/main" val="226144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6039-3BD1-054A-852D-A38B0E368D28}"/>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20633383-AE3B-F44B-BB6A-EAE589649A21}"/>
              </a:ext>
            </a:extLst>
          </p:cNvPr>
          <p:cNvSpPr>
            <a:spLocks noGrp="1"/>
          </p:cNvSpPr>
          <p:nvPr>
            <p:ph idx="1"/>
          </p:nvPr>
        </p:nvSpPr>
        <p:spPr/>
        <p:txBody>
          <a:bodyPr/>
          <a:lstStyle/>
          <a:p>
            <a:r>
              <a:rPr lang="en-US" dirty="0"/>
              <a:t>Suppose that you woke up on an alien world.</a:t>
            </a:r>
          </a:p>
          <a:p>
            <a:r>
              <a:rPr lang="en-US" dirty="0"/>
              <a:t>You see lots of different “things.” </a:t>
            </a:r>
          </a:p>
          <a:p>
            <a:pPr lvl="1"/>
            <a:r>
              <a:rPr lang="en-US" dirty="0"/>
              <a:t>Some are moving, some are pulsating or emitting light. Some seem to react to you, and others don’t. </a:t>
            </a:r>
          </a:p>
          <a:p>
            <a:pPr lvl="1"/>
            <a:endParaRPr lang="en-US" dirty="0"/>
          </a:p>
          <a:p>
            <a:r>
              <a:rPr lang="en-US" dirty="0"/>
              <a:t>How would you figure out which of these things, if any, are intelligent?</a:t>
            </a:r>
          </a:p>
        </p:txBody>
      </p:sp>
    </p:spTree>
    <p:extLst>
      <p:ext uri="{BB962C8B-B14F-4D97-AF65-F5344CB8AC3E}">
        <p14:creationId xmlns:p14="http://schemas.microsoft.com/office/powerpoint/2010/main" val="3142947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0D46D-EA9F-72C8-E177-EEB45DBC437C}"/>
              </a:ext>
            </a:extLst>
          </p:cNvPr>
          <p:cNvSpPr>
            <a:spLocks noGrp="1"/>
          </p:cNvSpPr>
          <p:nvPr>
            <p:ph idx="1"/>
          </p:nvPr>
        </p:nvSpPr>
        <p:spPr/>
        <p:txBody>
          <a:bodyPr/>
          <a:lstStyle/>
          <a:p>
            <a:r>
              <a:rPr lang="en-US" dirty="0"/>
              <a:t>Try to communicate with it.</a:t>
            </a:r>
          </a:p>
          <a:p>
            <a:r>
              <a:rPr lang="en-US" dirty="0"/>
              <a:t>Test whether it can sense its environment.</a:t>
            </a:r>
          </a:p>
          <a:p>
            <a:r>
              <a:rPr lang="en-US" dirty="0"/>
              <a:t>See whether it responds to stimuli.</a:t>
            </a:r>
          </a:p>
          <a:p>
            <a:r>
              <a:rPr lang="en-US" dirty="0"/>
              <a:t>Ask it to explain itself.</a:t>
            </a:r>
          </a:p>
          <a:p>
            <a:endParaRPr lang="en-US" dirty="0"/>
          </a:p>
          <a:p>
            <a:r>
              <a:rPr lang="en-US" b="1" dirty="0"/>
              <a:t>Give it problems to solve.</a:t>
            </a:r>
          </a:p>
          <a:p>
            <a:pPr lvl="1"/>
            <a:r>
              <a:rPr lang="en-US" dirty="0"/>
              <a:t>So: what kinds of problems require intelligence?</a:t>
            </a:r>
          </a:p>
        </p:txBody>
      </p:sp>
      <p:sp>
        <p:nvSpPr>
          <p:cNvPr id="4" name="Title 1">
            <a:extLst>
              <a:ext uri="{FF2B5EF4-FFF2-40B4-BE49-F238E27FC236}">
                <a16:creationId xmlns:a16="http://schemas.microsoft.com/office/drawing/2014/main" id="{80C347BC-05F5-EEC6-CA98-0B419B4C68C7}"/>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128493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DD1E-3156-2141-A3EE-E39D4C136A93}"/>
              </a:ext>
            </a:extLst>
          </p:cNvPr>
          <p:cNvSpPr>
            <a:spLocks noGrp="1"/>
          </p:cNvSpPr>
          <p:nvPr>
            <p:ph type="title"/>
          </p:nvPr>
        </p:nvSpPr>
        <p:spPr/>
        <p:txBody>
          <a:bodyPr/>
          <a:lstStyle/>
          <a:p>
            <a:r>
              <a:rPr lang="en-US" dirty="0"/>
              <a:t>“Narrow AI” and AGI</a:t>
            </a:r>
          </a:p>
        </p:txBody>
      </p:sp>
      <p:sp>
        <p:nvSpPr>
          <p:cNvPr id="3" name="Content Placeholder 2">
            <a:extLst>
              <a:ext uri="{FF2B5EF4-FFF2-40B4-BE49-F238E27FC236}">
                <a16:creationId xmlns:a16="http://schemas.microsoft.com/office/drawing/2014/main" id="{43376245-0C4E-B349-85BF-BB506635EACE}"/>
              </a:ext>
            </a:extLst>
          </p:cNvPr>
          <p:cNvSpPr>
            <a:spLocks noGrp="1"/>
          </p:cNvSpPr>
          <p:nvPr>
            <p:ph idx="1"/>
          </p:nvPr>
        </p:nvSpPr>
        <p:spPr/>
        <p:txBody>
          <a:bodyPr>
            <a:normAutofit fontScale="92500"/>
          </a:bodyPr>
          <a:lstStyle/>
          <a:p>
            <a:r>
              <a:rPr lang="en-US" dirty="0"/>
              <a:t>AIs in popular culture often have a wide range of skills and intelligences.</a:t>
            </a:r>
          </a:p>
          <a:p>
            <a:pPr lvl="1"/>
            <a:r>
              <a:rPr lang="en-US" dirty="0"/>
              <a:t>C3P0, Data, HAL-9000</a:t>
            </a:r>
          </a:p>
          <a:p>
            <a:r>
              <a:rPr lang="en-US" dirty="0"/>
              <a:t>They often have </a:t>
            </a:r>
            <a:r>
              <a:rPr lang="en-US" i="1" dirty="0"/>
              <a:t>self-awareness </a:t>
            </a:r>
            <a:r>
              <a:rPr lang="en-US" dirty="0"/>
              <a:t>and </a:t>
            </a:r>
            <a:r>
              <a:rPr lang="en-US" i="1" dirty="0"/>
              <a:t>personality. </a:t>
            </a:r>
            <a:r>
              <a:rPr lang="en-US" dirty="0"/>
              <a:t>(this makes them interesting characters.</a:t>
            </a:r>
          </a:p>
          <a:p>
            <a:pPr lvl="1"/>
            <a:r>
              <a:rPr lang="en-US" dirty="0"/>
              <a:t>The study of AIs with this wide set of capabilities and self-awareness is referred to as Artificial General Intelligence.</a:t>
            </a:r>
          </a:p>
          <a:p>
            <a:r>
              <a:rPr lang="en-US" dirty="0"/>
              <a:t>Most AI work is situated more narrowly on bringing intelligence to a specific problem.</a:t>
            </a:r>
          </a:p>
          <a:p>
            <a:pPr lvl="1"/>
            <a:r>
              <a:rPr lang="en-US" dirty="0"/>
              <a:t>This is referred to as </a:t>
            </a:r>
            <a:r>
              <a:rPr lang="en-US" i="1" dirty="0"/>
              <a:t>narrow AI</a:t>
            </a:r>
            <a:r>
              <a:rPr lang="en-US" dirty="0"/>
              <a:t>.</a:t>
            </a:r>
          </a:p>
          <a:p>
            <a:pPr lvl="2"/>
            <a:r>
              <a:rPr lang="en-US" dirty="0"/>
              <a:t>Self-driving cars, automatic translation, recommender systems, facial recognition, …</a:t>
            </a:r>
          </a:p>
          <a:p>
            <a:pPr lvl="1"/>
            <a:r>
              <a:rPr lang="en-US" dirty="0"/>
              <a:t>This course will focus on narrow AI. </a:t>
            </a:r>
          </a:p>
        </p:txBody>
      </p:sp>
    </p:spTree>
    <p:extLst>
      <p:ext uri="{BB962C8B-B14F-4D97-AF65-F5344CB8AC3E}">
        <p14:creationId xmlns:p14="http://schemas.microsoft.com/office/powerpoint/2010/main" val="31466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201054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5115-2B13-E391-1764-EF048492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56154-66E7-4605-432C-85B1DF06E51E}"/>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93C84EC7-EDDC-81B6-1C94-C83B0C83ECB3}"/>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1229577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FA3-F63B-5A4D-8CDC-C26A362C50F9}"/>
              </a:ext>
            </a:extLst>
          </p:cNvPr>
          <p:cNvSpPr>
            <a:spLocks noGrp="1"/>
          </p:cNvSpPr>
          <p:nvPr>
            <p:ph type="title"/>
          </p:nvPr>
        </p:nvSpPr>
        <p:spPr/>
        <p:txBody>
          <a:bodyPr/>
          <a:lstStyle/>
          <a:p>
            <a:r>
              <a:rPr lang="en-US" dirty="0"/>
              <a:t>Positive visions and human-centered AI</a:t>
            </a:r>
          </a:p>
        </p:txBody>
      </p:sp>
      <p:sp>
        <p:nvSpPr>
          <p:cNvPr id="3" name="Content Placeholder 2">
            <a:extLst>
              <a:ext uri="{FF2B5EF4-FFF2-40B4-BE49-F238E27FC236}">
                <a16:creationId xmlns:a16="http://schemas.microsoft.com/office/drawing/2014/main" id="{8745143A-46BE-90B4-6357-E3550552C016}"/>
              </a:ext>
            </a:extLst>
          </p:cNvPr>
          <p:cNvSpPr>
            <a:spLocks noGrp="1"/>
          </p:cNvSpPr>
          <p:nvPr>
            <p:ph idx="1"/>
          </p:nvPr>
        </p:nvSpPr>
        <p:spPr/>
        <p:txBody>
          <a:bodyPr/>
          <a:lstStyle/>
          <a:p>
            <a:r>
              <a:rPr lang="en-US" dirty="0"/>
              <a:t>If we can’t imagine it, we can’t build it. </a:t>
            </a:r>
          </a:p>
          <a:p>
            <a:endParaRPr lang="en-US" dirty="0"/>
          </a:p>
          <a:p>
            <a:r>
              <a:rPr lang="en-US" dirty="0"/>
              <a:t>One goal of this week it to start to develop ideas for how we might use AI to make human lives better and reduce suffering.</a:t>
            </a:r>
          </a:p>
        </p:txBody>
      </p:sp>
    </p:spTree>
    <p:extLst>
      <p:ext uri="{BB962C8B-B14F-4D97-AF65-F5344CB8AC3E}">
        <p14:creationId xmlns:p14="http://schemas.microsoft.com/office/powerpoint/2010/main" val="287833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EE6-4950-8F47-7A05-D9EE88F4785A}"/>
              </a:ext>
            </a:extLst>
          </p:cNvPr>
          <p:cNvSpPr>
            <a:spLocks noGrp="1"/>
          </p:cNvSpPr>
          <p:nvPr>
            <p:ph type="title"/>
          </p:nvPr>
        </p:nvSpPr>
        <p:spPr/>
        <p:txBody>
          <a:bodyPr/>
          <a:lstStyle/>
          <a:p>
            <a:r>
              <a:rPr lang="en-US" dirty="0"/>
              <a:t>Exercise – brainstorming </a:t>
            </a:r>
          </a:p>
        </p:txBody>
      </p:sp>
      <p:sp>
        <p:nvSpPr>
          <p:cNvPr id="3" name="Content Placeholder 2">
            <a:extLst>
              <a:ext uri="{FF2B5EF4-FFF2-40B4-BE49-F238E27FC236}">
                <a16:creationId xmlns:a16="http://schemas.microsoft.com/office/drawing/2014/main" id="{EA41C5DB-1507-1232-E906-C335D64D6A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232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7BF6-B851-A750-4E84-70FCC1E04B53}"/>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0C95979C-539D-4461-C936-10E3B1D5A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191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65AA-FC33-8CBB-8F24-22C8C4814C6F}"/>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A65A3FC5-B650-9CD3-D7AF-58FA31D3A78A}"/>
              </a:ext>
            </a:extLst>
          </p:cNvPr>
          <p:cNvSpPr>
            <a:spLocks noGrp="1"/>
          </p:cNvSpPr>
          <p:nvPr>
            <p:ph idx="1"/>
          </p:nvPr>
        </p:nvSpPr>
        <p:spPr/>
        <p:txBody>
          <a:bodyPr/>
          <a:lstStyle/>
          <a:p>
            <a:r>
              <a:rPr lang="en-US" dirty="0"/>
              <a:t>For many people, ChatGPT and its cousins are the point where they’ve had first-hand experience with AI.</a:t>
            </a:r>
          </a:p>
          <a:p>
            <a:pPr lvl="1"/>
            <a:r>
              <a:rPr lang="en-US" dirty="0"/>
              <a:t>Really, they’ve been interacting with AI already, but it hasn’t been obvious.</a:t>
            </a:r>
          </a:p>
          <a:p>
            <a:pPr lvl="1"/>
            <a:endParaRPr lang="en-US" dirty="0"/>
          </a:p>
          <a:p>
            <a:r>
              <a:rPr lang="en-US" dirty="0"/>
              <a:t>So how does ChatGPT work?</a:t>
            </a:r>
          </a:p>
          <a:p>
            <a:pPr lvl="1"/>
            <a:r>
              <a:rPr lang="en-US" dirty="0"/>
              <a:t>Processing language</a:t>
            </a:r>
          </a:p>
          <a:p>
            <a:pPr lvl="1"/>
            <a:r>
              <a:rPr lang="en-US" dirty="0"/>
              <a:t>Learning patterns</a:t>
            </a:r>
          </a:p>
          <a:p>
            <a:pPr lvl="1"/>
            <a:r>
              <a:rPr lang="en-US" dirty="0"/>
              <a:t>Generating effective outputs</a:t>
            </a:r>
          </a:p>
        </p:txBody>
      </p:sp>
    </p:spTree>
    <p:extLst>
      <p:ext uri="{BB962C8B-B14F-4D97-AF65-F5344CB8AC3E}">
        <p14:creationId xmlns:p14="http://schemas.microsoft.com/office/powerpoint/2010/main" val="338260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 and with programming</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p:txBody>
      </p:sp>
    </p:spTree>
    <p:extLst>
      <p:ext uri="{BB962C8B-B14F-4D97-AF65-F5344CB8AC3E}">
        <p14:creationId xmlns:p14="http://schemas.microsoft.com/office/powerpoint/2010/main" val="2018252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a:p>
            <a:r>
              <a:rPr lang="en-US" dirty="0"/>
              <a:t>Structure – sentences can be open-ended, and can have multiple parses.</a:t>
            </a:r>
          </a:p>
          <a:p>
            <a:pPr lvl="1"/>
            <a:r>
              <a:rPr lang="en-US" dirty="0"/>
              <a:t>“I saw the Bay Bridge flying to LA.”</a:t>
            </a:r>
          </a:p>
          <a:p>
            <a:pPr lvl="2"/>
            <a:r>
              <a:rPr lang="en-US" dirty="0"/>
              <a:t>(why would this a problem for programming languages?)</a:t>
            </a:r>
          </a:p>
          <a:p>
            <a:r>
              <a:rPr lang="en-US" dirty="0"/>
              <a:t>Semantics – a word can have multiple meanings</a:t>
            </a:r>
          </a:p>
          <a:p>
            <a:pPr lvl="1"/>
            <a:r>
              <a:rPr lang="en-US" dirty="0"/>
              <a:t>“The plant was closed today.”</a:t>
            </a:r>
          </a:p>
          <a:p>
            <a:r>
              <a:rPr lang="en-US" dirty="0"/>
              <a:t>Pragmatics – meaning can be dependent on context.</a:t>
            </a:r>
          </a:p>
          <a:p>
            <a:pPr lvl="1"/>
            <a:r>
              <a:rPr lang="en-US" dirty="0"/>
              <a:t>“The show was so funny that I died laughing.”</a:t>
            </a:r>
          </a:p>
        </p:txBody>
      </p:sp>
    </p:spTree>
    <p:extLst>
      <p:ext uri="{BB962C8B-B14F-4D97-AF65-F5344CB8AC3E}">
        <p14:creationId xmlns:p14="http://schemas.microsoft.com/office/powerpoint/2010/main" val="68427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normAutofit fontScale="92500" lnSpcReduction="10000"/>
          </a:bodyPr>
          <a:lstStyle/>
          <a:p>
            <a:r>
              <a:rPr lang="en-US" dirty="0"/>
              <a:t>What makes natural language so hard?</a:t>
            </a:r>
          </a:p>
          <a:p>
            <a:r>
              <a:rPr lang="en-US" dirty="0"/>
              <a:t>Vocabulary – synonyms, homonyms, subtleties, slang.</a:t>
            </a:r>
          </a:p>
          <a:p>
            <a:pPr lvl="1"/>
            <a:r>
              <a:rPr lang="en-US" dirty="0"/>
              <a:t>“That game is cool” vs “That game is freezing”</a:t>
            </a:r>
          </a:p>
          <a:p>
            <a:r>
              <a:rPr lang="en-US" dirty="0"/>
              <a:t>Anaphora.</a:t>
            </a:r>
          </a:p>
          <a:p>
            <a:pPr lvl="1"/>
            <a:r>
              <a:rPr lang="en-US" dirty="0"/>
              <a:t>“Bob is with his mom. Can you give him the book?”</a:t>
            </a:r>
          </a:p>
          <a:p>
            <a:pPr lvl="1"/>
            <a:r>
              <a:rPr lang="en-US" dirty="0"/>
              <a:t>“Bob is with his dad. Tell him that he needs to take him to school.”</a:t>
            </a:r>
          </a:p>
          <a:p>
            <a:r>
              <a:rPr lang="en-US" dirty="0"/>
              <a:t>Processing input</a:t>
            </a:r>
          </a:p>
          <a:p>
            <a:pPr lvl="1"/>
            <a:r>
              <a:rPr lang="en-US" dirty="0"/>
              <a:t>Segmenting words</a:t>
            </a:r>
          </a:p>
          <a:p>
            <a:pPr lvl="1"/>
            <a:r>
              <a:rPr lang="en-US" dirty="0"/>
              <a:t>Removing noise</a:t>
            </a:r>
          </a:p>
          <a:p>
            <a:pPr lvl="1"/>
            <a:r>
              <a:rPr lang="en-US" dirty="0"/>
              <a:t>Identifying hidden characters</a:t>
            </a:r>
          </a:p>
          <a:p>
            <a:r>
              <a:rPr lang="en-US" dirty="0"/>
              <a:t>And more…</a:t>
            </a:r>
          </a:p>
        </p:txBody>
      </p:sp>
    </p:spTree>
    <p:extLst>
      <p:ext uri="{BB962C8B-B14F-4D97-AF65-F5344CB8AC3E}">
        <p14:creationId xmlns:p14="http://schemas.microsoft.com/office/powerpoint/2010/main" val="809562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D049-0BD9-AD41-A9FD-19C47FE1908D}"/>
              </a:ext>
            </a:extLst>
          </p:cNvPr>
          <p:cNvSpPr>
            <a:spLocks noGrp="1"/>
          </p:cNvSpPr>
          <p:nvPr>
            <p:ph type="title"/>
          </p:nvPr>
        </p:nvSpPr>
        <p:spPr>
          <a:xfrm>
            <a:off x="838200" y="231553"/>
            <a:ext cx="10515600" cy="952398"/>
          </a:xfrm>
        </p:spPr>
        <p:txBody>
          <a:bodyPr/>
          <a:lstStyle/>
          <a:p>
            <a:r>
              <a:rPr lang="en-US" dirty="0"/>
              <a:t>Approaches – statistical vs logical</a:t>
            </a:r>
          </a:p>
        </p:txBody>
      </p:sp>
      <p:sp>
        <p:nvSpPr>
          <p:cNvPr id="3" name="Content Placeholder 2">
            <a:extLst>
              <a:ext uri="{FF2B5EF4-FFF2-40B4-BE49-F238E27FC236}">
                <a16:creationId xmlns:a16="http://schemas.microsoft.com/office/drawing/2014/main" id="{6D8DCDA6-4695-6F4A-AD9D-C015DC8C4C16}"/>
              </a:ext>
            </a:extLst>
          </p:cNvPr>
          <p:cNvSpPr>
            <a:spLocks noGrp="1"/>
          </p:cNvSpPr>
          <p:nvPr>
            <p:ph idx="1"/>
          </p:nvPr>
        </p:nvSpPr>
        <p:spPr>
          <a:xfrm>
            <a:off x="838200" y="1238865"/>
            <a:ext cx="10515600" cy="4938098"/>
          </a:xfrm>
        </p:spPr>
        <p:txBody>
          <a:bodyPr>
            <a:normAutofit fontScale="92500" lnSpcReduction="20000"/>
          </a:bodyPr>
          <a:lstStyle/>
          <a:p>
            <a:r>
              <a:rPr lang="en-US" dirty="0"/>
              <a:t>Roughly speaking, there are two approaches to NLP:</a:t>
            </a:r>
          </a:p>
          <a:p>
            <a:endParaRPr lang="en-US" dirty="0"/>
          </a:p>
          <a:p>
            <a:r>
              <a:rPr lang="en-US" i="1" dirty="0"/>
              <a:t>Statistical</a:t>
            </a:r>
            <a:r>
              <a:rPr lang="en-US" dirty="0"/>
              <a:t> approaches focus on shallow features such as word count, position, and correlation.</a:t>
            </a:r>
          </a:p>
          <a:p>
            <a:pPr lvl="1"/>
            <a:r>
              <a:rPr lang="en-US" dirty="0"/>
              <a:t>Scales to very large collections, works well with learning.</a:t>
            </a:r>
          </a:p>
          <a:p>
            <a:pPr lvl="1"/>
            <a:r>
              <a:rPr lang="en-US" dirty="0"/>
              <a:t>Limited ability to understand</a:t>
            </a:r>
          </a:p>
          <a:p>
            <a:pPr marL="457200" lvl="1" indent="0">
              <a:buNone/>
            </a:pPr>
            <a:endParaRPr lang="en-US" dirty="0"/>
          </a:p>
          <a:p>
            <a:r>
              <a:rPr lang="en-US" i="1" dirty="0"/>
              <a:t>Logical</a:t>
            </a:r>
            <a:r>
              <a:rPr lang="en-US" dirty="0"/>
              <a:t> approaches look at deep features, such as part of speech, subject, identifying proper nouns</a:t>
            </a:r>
          </a:p>
          <a:p>
            <a:pPr lvl="1"/>
            <a:r>
              <a:rPr lang="en-US" dirty="0"/>
              <a:t>Better for knowledge extraction and understanding</a:t>
            </a:r>
          </a:p>
          <a:p>
            <a:pPr lvl="1"/>
            <a:r>
              <a:rPr lang="en-US" dirty="0"/>
              <a:t>Less scalable.</a:t>
            </a:r>
          </a:p>
          <a:p>
            <a:pPr lvl="1"/>
            <a:endParaRPr lang="en-US" dirty="0"/>
          </a:p>
          <a:p>
            <a:r>
              <a:rPr lang="en-US" i="1" dirty="0"/>
              <a:t>Deep learning </a:t>
            </a:r>
            <a:r>
              <a:rPr lang="en-US" dirty="0"/>
              <a:t>approaches use machine learning and massive datasets to integrate these approaches.</a:t>
            </a:r>
            <a:endParaRPr lang="en-US" i="1" dirty="0"/>
          </a:p>
        </p:txBody>
      </p:sp>
    </p:spTree>
    <p:extLst>
      <p:ext uri="{BB962C8B-B14F-4D97-AF65-F5344CB8AC3E}">
        <p14:creationId xmlns:p14="http://schemas.microsoft.com/office/powerpoint/2010/main" val="22538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3C31-706F-304A-91A9-3ECF250D5B4B}"/>
              </a:ext>
            </a:extLst>
          </p:cNvPr>
          <p:cNvSpPr>
            <a:spLocks noGrp="1"/>
          </p:cNvSpPr>
          <p:nvPr>
            <p:ph type="title"/>
          </p:nvPr>
        </p:nvSpPr>
        <p:spPr/>
        <p:txBody>
          <a:bodyPr/>
          <a:lstStyle/>
          <a:p>
            <a:r>
              <a:rPr lang="en-US" dirty="0"/>
              <a:t>Corpora and lexicons</a:t>
            </a:r>
          </a:p>
        </p:txBody>
      </p:sp>
      <p:sp>
        <p:nvSpPr>
          <p:cNvPr id="3" name="Content Placeholder 2">
            <a:extLst>
              <a:ext uri="{FF2B5EF4-FFF2-40B4-BE49-F238E27FC236}">
                <a16:creationId xmlns:a16="http://schemas.microsoft.com/office/drawing/2014/main" id="{3EA2EB5F-E045-4C45-BC49-1975DC5AA8B4}"/>
              </a:ext>
            </a:extLst>
          </p:cNvPr>
          <p:cNvSpPr>
            <a:spLocks noGrp="1"/>
          </p:cNvSpPr>
          <p:nvPr>
            <p:ph idx="1"/>
          </p:nvPr>
        </p:nvSpPr>
        <p:spPr/>
        <p:txBody>
          <a:bodyPr/>
          <a:lstStyle/>
          <a:p>
            <a:r>
              <a:rPr lang="en-US" dirty="0"/>
              <a:t>A </a:t>
            </a:r>
            <a:r>
              <a:rPr lang="en-US" i="1" dirty="0"/>
              <a:t>corpus</a:t>
            </a:r>
            <a:r>
              <a:rPr lang="en-US" dirty="0"/>
              <a:t> is a large body of text. It will serve as a descriptor for the particular domain we are interested in.</a:t>
            </a:r>
          </a:p>
          <a:p>
            <a:r>
              <a:rPr lang="en-US" dirty="0"/>
              <a:t>Different corpora have different characteristics.</a:t>
            </a:r>
          </a:p>
          <a:p>
            <a:pPr lvl="1"/>
            <a:r>
              <a:rPr lang="en-US" dirty="0"/>
              <a:t>e.g. SMS messages vs Book of Genesis vs. </a:t>
            </a:r>
            <a:r>
              <a:rPr lang="en-US" i="1" dirty="0"/>
              <a:t>Moby-dick.</a:t>
            </a:r>
          </a:p>
          <a:p>
            <a:pPr lvl="1"/>
            <a:r>
              <a:rPr lang="en-US" dirty="0"/>
              <a:t>Selecting an appropriate corpus is very important when learning.</a:t>
            </a:r>
          </a:p>
          <a:p>
            <a:pPr lvl="1"/>
            <a:endParaRPr lang="en-US" dirty="0"/>
          </a:p>
          <a:p>
            <a:r>
              <a:rPr lang="en-US" dirty="0"/>
              <a:t>A </a:t>
            </a:r>
            <a:r>
              <a:rPr lang="en-US" i="1" dirty="0"/>
              <a:t>lexicon </a:t>
            </a:r>
            <a:r>
              <a:rPr lang="en-US" dirty="0"/>
              <a:t>is a collection of words and phrases that make up a corpus.</a:t>
            </a:r>
          </a:p>
          <a:p>
            <a:pPr lvl="1"/>
            <a:r>
              <a:rPr lang="en-US" dirty="0"/>
              <a:t>Sometimes also includes parts of speech</a:t>
            </a:r>
          </a:p>
          <a:p>
            <a:pPr lvl="1"/>
            <a:endParaRPr lang="en-US" dirty="0"/>
          </a:p>
        </p:txBody>
      </p:sp>
    </p:spTree>
    <p:extLst>
      <p:ext uri="{BB962C8B-B14F-4D97-AF65-F5344CB8AC3E}">
        <p14:creationId xmlns:p14="http://schemas.microsoft.com/office/powerpoint/2010/main" val="4225794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BD5F-7567-29AC-C61C-0A1EE2D2DD87}"/>
              </a:ext>
            </a:extLst>
          </p:cNvPr>
          <p:cNvSpPr>
            <a:spLocks noGrp="1"/>
          </p:cNvSpPr>
          <p:nvPr>
            <p:ph type="title"/>
          </p:nvPr>
        </p:nvSpPr>
        <p:spPr/>
        <p:txBody>
          <a:bodyPr/>
          <a:lstStyle/>
          <a:p>
            <a:r>
              <a:rPr lang="en-US" dirty="0"/>
              <a:t>Vector Model</a:t>
            </a:r>
          </a:p>
        </p:txBody>
      </p:sp>
      <p:sp>
        <p:nvSpPr>
          <p:cNvPr id="3" name="Content Placeholder 2">
            <a:extLst>
              <a:ext uri="{FF2B5EF4-FFF2-40B4-BE49-F238E27FC236}">
                <a16:creationId xmlns:a16="http://schemas.microsoft.com/office/drawing/2014/main" id="{0F21453D-E761-42CC-2270-71881E54F063}"/>
              </a:ext>
            </a:extLst>
          </p:cNvPr>
          <p:cNvSpPr>
            <a:spLocks noGrp="1"/>
          </p:cNvSpPr>
          <p:nvPr>
            <p:ph idx="1"/>
          </p:nvPr>
        </p:nvSpPr>
        <p:spPr/>
        <p:txBody>
          <a:bodyPr/>
          <a:lstStyle/>
          <a:p>
            <a:r>
              <a:rPr lang="en-US" dirty="0"/>
              <a:t>We need a machine-readable way to represent documents. </a:t>
            </a:r>
          </a:p>
          <a:p>
            <a:r>
              <a:rPr lang="en-US" dirty="0"/>
              <a:t>A useful approach is to convert them to </a:t>
            </a:r>
            <a:r>
              <a:rPr lang="en-US" i="1" dirty="0"/>
              <a:t>vectors. </a:t>
            </a:r>
          </a:p>
          <a:p>
            <a:pPr marL="0" indent="0">
              <a:buNone/>
            </a:pPr>
            <a:endParaRPr lang="en-US" dirty="0"/>
          </a:p>
          <a:p>
            <a:pPr lvl="1"/>
            <a:r>
              <a:rPr lang="en-US" dirty="0"/>
              <a:t>Each document is an </a:t>
            </a:r>
            <a:r>
              <a:rPr lang="en-US" i="1" dirty="0"/>
              <a:t>n</a:t>
            </a:r>
            <a:r>
              <a:rPr lang="en-US" dirty="0"/>
              <a:t>-dimensional vector, where </a:t>
            </a:r>
            <a:r>
              <a:rPr lang="en-US" i="1" dirty="0"/>
              <a:t>n </a:t>
            </a:r>
            <a:r>
              <a:rPr lang="en-US" dirty="0"/>
              <a:t>is the number of words in our lexicon.</a:t>
            </a:r>
          </a:p>
          <a:p>
            <a:pPr lvl="1"/>
            <a:r>
              <a:rPr lang="en-US" dirty="0"/>
              <a:t>The value for each dimension is the number of times that word occurs in that document.</a:t>
            </a:r>
          </a:p>
          <a:p>
            <a:pPr lvl="1"/>
            <a:r>
              <a:rPr lang="en-US" dirty="0"/>
              <a:t>Almost all dimensions will be zero.</a:t>
            </a:r>
          </a:p>
          <a:p>
            <a:pPr lvl="2"/>
            <a:r>
              <a:rPr lang="en-US" dirty="0"/>
              <a:t>Don’t need to store those!</a:t>
            </a:r>
          </a:p>
        </p:txBody>
      </p:sp>
    </p:spTree>
    <p:extLst>
      <p:ext uri="{BB962C8B-B14F-4D97-AF65-F5344CB8AC3E}">
        <p14:creationId xmlns:p14="http://schemas.microsoft.com/office/powerpoint/2010/main" val="3644510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8FB2-E588-5069-4337-B9E3C14BA73C}"/>
              </a:ext>
            </a:extLst>
          </p:cNvPr>
          <p:cNvSpPr>
            <a:spLocks noGrp="1"/>
          </p:cNvSpPr>
          <p:nvPr>
            <p:ph type="title"/>
          </p:nvPr>
        </p:nvSpPr>
        <p:spPr/>
        <p:txBody>
          <a:bodyPr/>
          <a:lstStyle/>
          <a:p>
            <a:r>
              <a:rPr lang="en-US" dirty="0"/>
              <a:t>Vector Model Example</a:t>
            </a:r>
          </a:p>
        </p:txBody>
      </p:sp>
      <p:sp>
        <p:nvSpPr>
          <p:cNvPr id="3" name="Content Placeholder 2">
            <a:extLst>
              <a:ext uri="{FF2B5EF4-FFF2-40B4-BE49-F238E27FC236}">
                <a16:creationId xmlns:a16="http://schemas.microsoft.com/office/drawing/2014/main" id="{0387A923-2147-C141-D5CA-670DB8FADE0E}"/>
              </a:ext>
            </a:extLst>
          </p:cNvPr>
          <p:cNvSpPr>
            <a:spLocks noGrp="1"/>
          </p:cNvSpPr>
          <p:nvPr>
            <p:ph idx="1"/>
          </p:nvPr>
        </p:nvSpPr>
        <p:spPr>
          <a:xfrm>
            <a:off x="525780" y="1825625"/>
            <a:ext cx="11018520" cy="4351338"/>
          </a:xfrm>
        </p:spPr>
        <p:txBody>
          <a:bodyPr/>
          <a:lstStyle/>
          <a:p>
            <a:r>
              <a:rPr lang="en-US" dirty="0"/>
              <a:t>D1: “It was a great movie. I loved it. Denzel did a great job.”  </a:t>
            </a:r>
          </a:p>
          <a:p>
            <a:pPr marL="0" indent="0">
              <a:buNone/>
            </a:pPr>
            <a:r>
              <a:rPr lang="en-US" sz="1800" dirty="0">
                <a:latin typeface="Courier" pitchFamily="2" charset="0"/>
              </a:rPr>
              <a:t>{it: 2, was: 1, a: 2, great: 2, movie: 1, I : 1, loved: 1, Denzel : 1, did : 1, job: 1}</a:t>
            </a:r>
          </a:p>
          <a:p>
            <a:endParaRPr lang="en-US" dirty="0">
              <a:latin typeface="Courier" pitchFamily="2" charset="0"/>
            </a:endParaRPr>
          </a:p>
          <a:p>
            <a:r>
              <a:rPr lang="en-US" dirty="0"/>
              <a:t>D2: “The movie was terrible, but the effects were great.”</a:t>
            </a:r>
          </a:p>
          <a:p>
            <a:pPr marL="0" indent="0">
              <a:buNone/>
            </a:pPr>
            <a:r>
              <a:rPr lang="en-US" sz="1800" dirty="0">
                <a:latin typeface="Courier" pitchFamily="2" charset="0"/>
              </a:rPr>
              <a:t>{the : 2, movie: 1, was: 1, terrible: 1, but: 1, effects: 1, were: 1, great: 1}</a:t>
            </a:r>
          </a:p>
          <a:p>
            <a:pPr marL="0" indent="0">
              <a:buNone/>
            </a:pPr>
            <a:endParaRPr lang="en-US" sz="1800" dirty="0">
              <a:latin typeface="Courier" pitchFamily="2" charset="0"/>
            </a:endParaRPr>
          </a:p>
          <a:p>
            <a:pPr marL="0" indent="0">
              <a:buNone/>
            </a:pPr>
            <a:r>
              <a:rPr lang="en-US" dirty="0"/>
              <a:t>Both documents contain some common dimensions – these are points of similarity.</a:t>
            </a:r>
          </a:p>
          <a:p>
            <a:endParaRPr lang="en-US" sz="1800" dirty="0"/>
          </a:p>
        </p:txBody>
      </p:sp>
    </p:spTree>
    <p:extLst>
      <p:ext uri="{BB962C8B-B14F-4D97-AF65-F5344CB8AC3E}">
        <p14:creationId xmlns:p14="http://schemas.microsoft.com/office/powerpoint/2010/main" val="183712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CE5C-4425-8AF0-2022-CB31020520D5}"/>
              </a:ext>
            </a:extLst>
          </p:cNvPr>
          <p:cNvSpPr>
            <a:spLocks noGrp="1"/>
          </p:cNvSpPr>
          <p:nvPr>
            <p:ph type="title"/>
          </p:nvPr>
        </p:nvSpPr>
        <p:spPr/>
        <p:txBody>
          <a:bodyPr/>
          <a:lstStyle/>
          <a:p>
            <a:r>
              <a:rPr lang="en-US" dirty="0"/>
              <a:t>Comparing documents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2EF613-EE4B-6437-AB75-2420522C294E}"/>
                  </a:ext>
                </a:extLst>
              </p:cNvPr>
              <p:cNvSpPr>
                <a:spLocks noGrp="1"/>
              </p:cNvSpPr>
              <p:nvPr>
                <p:ph idx="1"/>
              </p:nvPr>
            </p:nvSpPr>
            <p:spPr/>
            <p:txBody>
              <a:bodyPr/>
              <a:lstStyle/>
              <a:p>
                <a:r>
                  <a:rPr lang="en-US" dirty="0"/>
                  <a:t>We can compare documents in two ways:</a:t>
                </a:r>
              </a:p>
              <a:p>
                <a:r>
                  <a:rPr lang="en-US" dirty="0"/>
                  <a:t>The first is </a:t>
                </a:r>
                <a:r>
                  <a:rPr lang="en-US" i="1" dirty="0"/>
                  <a:t>Euclidean distance</a:t>
                </a:r>
                <a:r>
                  <a:rPr lang="en-US" dirty="0"/>
                  <a:t>.</a:t>
                </a:r>
              </a:p>
              <a:p>
                <a:r>
                  <a:rPr lang="en-US" dirty="0"/>
                  <a:t>We measure the distance between any two points using the formula: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nary>
                            <m:naryPr>
                              <m:chr m:val="∑"/>
                              <m:subHide m:val="on"/>
                              <m:supHide m:val="on"/>
                              <m:ctrlPr>
                                <a:rPr lang="en-US" b="0" i="1" smtClean="0">
                                  <a:latin typeface="Cambria Math" panose="02040503050406030204" pitchFamily="18" charset="0"/>
                                </a:rPr>
                              </m:ctrlPr>
                            </m:naryPr>
                            <m:sub/>
                            <m:sup/>
                            <m:e>
                              <m:eqArr>
                                <m:eqArrPr>
                                  <m:ctrlPr>
                                    <a:rPr lang="en-US" b="0" i="1" smtClean="0">
                                      <a:latin typeface="Cambria Math" panose="02040503050406030204" pitchFamily="18" charset="0"/>
                                    </a:rPr>
                                  </m:ctrlPr>
                                </m:eqArr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baseline="30000" smtClean="0">
                                      <a:latin typeface="Cambria Math" panose="02040503050406030204" pitchFamily="18" charset="0"/>
                                    </a:rPr>
                                    <m:t>2</m:t>
                                  </m:r>
                                </m:e>
                              </m:eqArr>
                            </m:e>
                          </m:nary>
                        </m:e>
                      </m:rad>
                    </m:oMath>
                  </m:oMathPara>
                </a14:m>
                <a:endParaRPr lang="en-US" dirty="0"/>
              </a:p>
            </p:txBody>
          </p:sp>
        </mc:Choice>
        <mc:Fallback xmlns="">
          <p:sp>
            <p:nvSpPr>
              <p:cNvPr id="3" name="Content Placeholder 2">
                <a:extLst>
                  <a:ext uri="{FF2B5EF4-FFF2-40B4-BE49-F238E27FC236}">
                    <a16:creationId xmlns:a16="http://schemas.microsoft.com/office/drawing/2014/main" id="{472EF613-EE4B-6437-AB75-2420522C294E}"/>
                  </a:ext>
                </a:extLst>
              </p:cNvPr>
              <p:cNvSpPr>
                <a:spLocks noGrp="1" noRot="1" noChangeAspect="1" noMove="1" noResize="1" noEditPoints="1" noAdjustHandles="1" noChangeArrowheads="1" noChangeShapeType="1" noTextEdit="1"/>
              </p:cNvSpPr>
              <p:nvPr>
                <p:ph idx="1"/>
              </p:nvPr>
            </p:nvSpPr>
            <p:spPr>
              <a:blipFill>
                <a:blip r:embed="rId2"/>
                <a:stretch>
                  <a:fillRect l="-1086" t="-2326" b="-27907"/>
                </a:stretch>
              </a:blipFill>
            </p:spPr>
            <p:txBody>
              <a:bodyPr/>
              <a:lstStyle/>
              <a:p>
                <a:r>
                  <a:rPr lang="en-US">
                    <a:noFill/>
                  </a:rPr>
                  <a:t> </a:t>
                </a:r>
              </a:p>
            </p:txBody>
          </p:sp>
        </mc:Fallback>
      </mc:AlternateContent>
      <p:sp>
        <p:nvSpPr>
          <p:cNvPr id="4" name="AutoShape 2" descr="d(\mathbf {p,q})= \sqrt{\sum \limits_{i=1}^n (q_i-p_i)^2}">
            <a:extLst>
              <a:ext uri="{FF2B5EF4-FFF2-40B4-BE49-F238E27FC236}">
                <a16:creationId xmlns:a16="http://schemas.microsoft.com/office/drawing/2014/main" id="{4A365F2B-5F18-FA4B-7F7D-3A7121E144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mathbf {p,q})= \sqrt{\sum \limits_{i=1}^n (q_i-p_i)^2}">
            <a:extLst>
              <a:ext uri="{FF2B5EF4-FFF2-40B4-BE49-F238E27FC236}">
                <a16:creationId xmlns:a16="http://schemas.microsoft.com/office/drawing/2014/main" id="{AF8B3872-C1AE-EA22-6E9B-D9F4C0E8E0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332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1F06-1CC3-2215-8F0B-2246DF323C28}"/>
              </a:ext>
            </a:extLst>
          </p:cNvPr>
          <p:cNvSpPr>
            <a:spLocks noGrp="1"/>
          </p:cNvSpPr>
          <p:nvPr>
            <p:ph type="title"/>
          </p:nvPr>
        </p:nvSpPr>
        <p:spPr/>
        <p:txBody>
          <a:bodyPr/>
          <a:lstStyle/>
          <a:p>
            <a:r>
              <a:rPr lang="en-US" dirty="0"/>
              <a:t>Comparing documents</a:t>
            </a:r>
          </a:p>
        </p:txBody>
      </p:sp>
      <p:sp>
        <p:nvSpPr>
          <p:cNvPr id="3" name="Content Placeholder 2">
            <a:extLst>
              <a:ext uri="{FF2B5EF4-FFF2-40B4-BE49-F238E27FC236}">
                <a16:creationId xmlns:a16="http://schemas.microsoft.com/office/drawing/2014/main" id="{C83C704E-D49C-C67F-78E0-67EBDEAC54F0}"/>
              </a:ext>
            </a:extLst>
          </p:cNvPr>
          <p:cNvSpPr>
            <a:spLocks noGrp="1"/>
          </p:cNvSpPr>
          <p:nvPr>
            <p:ph idx="1"/>
          </p:nvPr>
        </p:nvSpPr>
        <p:spPr>
          <a:xfrm>
            <a:off x="205740" y="1779905"/>
            <a:ext cx="11601450" cy="4351338"/>
          </a:xfrm>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dirty="0"/>
          </a:p>
          <a:p>
            <a:pPr marL="0" indent="0">
              <a:buNone/>
            </a:pPr>
            <a:r>
              <a:rPr lang="en-US" dirty="0"/>
              <a:t>Euclidean distance = </a:t>
            </a:r>
            <a:r>
              <a:rPr lang="en-US" sz="2400" dirty="0"/>
              <a:t>sqrt((2-0)</a:t>
            </a:r>
            <a:r>
              <a:rPr lang="en-US" sz="2400" baseline="30000" dirty="0"/>
              <a:t>2 </a:t>
            </a:r>
            <a:r>
              <a:rPr lang="en-US" sz="2400" dirty="0"/>
              <a:t>+ (1–1)</a:t>
            </a:r>
            <a:r>
              <a:rPr lang="en-US" sz="2400" baseline="30000" dirty="0"/>
              <a:t>2</a:t>
            </a:r>
            <a:r>
              <a:rPr lang="en-US" sz="2400" dirty="0"/>
              <a:t> + (2–0)</a:t>
            </a:r>
            <a:r>
              <a:rPr lang="en-US" sz="2400" baseline="30000" dirty="0"/>
              <a:t>2</a:t>
            </a:r>
            <a:r>
              <a:rPr lang="en-US" sz="2400" dirty="0"/>
              <a:t> + (2–1)</a:t>
            </a:r>
            <a:r>
              <a:rPr lang="en-US" sz="2400" baseline="30000" dirty="0"/>
              <a:t>2</a:t>
            </a:r>
            <a:r>
              <a:rPr lang="en-US" sz="2400" dirty="0"/>
              <a:t> + (1–1)</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 </a:t>
            </a:r>
            <a:r>
              <a:rPr lang="en-US" sz="2400" dirty="0"/>
              <a:t>) = 3.87 </a:t>
            </a:r>
          </a:p>
        </p:txBody>
      </p:sp>
    </p:spTree>
    <p:extLst>
      <p:ext uri="{BB962C8B-B14F-4D97-AF65-F5344CB8AC3E}">
        <p14:creationId xmlns:p14="http://schemas.microsoft.com/office/powerpoint/2010/main" val="271375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CAAC-59F0-69A2-3308-A81582D61512}"/>
              </a:ext>
            </a:extLst>
          </p:cNvPr>
          <p:cNvSpPr>
            <a:spLocks noGrp="1"/>
          </p:cNvSpPr>
          <p:nvPr>
            <p:ph type="title"/>
          </p:nvPr>
        </p:nvSpPr>
        <p:spPr/>
        <p:txBody>
          <a:bodyPr/>
          <a:lstStyle/>
          <a:p>
            <a:r>
              <a:rPr lang="en-US" dirty="0"/>
              <a:t>Issues with Euclidean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C4CCE-DBBE-7341-8CC2-C7B7442755E9}"/>
                  </a:ext>
                </a:extLst>
              </p:cNvPr>
              <p:cNvSpPr>
                <a:spLocks noGrp="1"/>
              </p:cNvSpPr>
              <p:nvPr>
                <p:ph idx="1"/>
              </p:nvPr>
            </p:nvSpPr>
            <p:spPr/>
            <p:txBody>
              <a:bodyPr/>
              <a:lstStyle/>
              <a:p>
                <a:r>
                  <a:rPr lang="en-US" dirty="0"/>
                  <a:t>This can be a great approach, but for text it has some issues.</a:t>
                </a:r>
              </a:p>
              <a:p>
                <a:endParaRPr lang="en-US" dirty="0"/>
              </a:p>
              <a:p>
                <a:r>
                  <a:rPr lang="en-US" dirty="0"/>
                  <a:t>Scaling is a big one.</a:t>
                </a:r>
              </a:p>
              <a:p>
                <a:r>
                  <a:rPr lang="en-US" dirty="0"/>
                  <a:t>Consider these documents:</a:t>
                </a:r>
              </a:p>
              <a:p>
                <a:pPr lvl="1"/>
                <a:r>
                  <a:rPr lang="en-US" dirty="0"/>
                  <a:t>d1: {”cat” : 4, “dog” : 2}</a:t>
                </a:r>
              </a:p>
              <a:p>
                <a:pPr lvl="1"/>
                <a:r>
                  <a:rPr lang="en-US" dirty="0"/>
                  <a:t>d2: {“cat” : 8, “dog” : 4} </a:t>
                </a:r>
              </a:p>
              <a:p>
                <a:pPr lvl="1"/>
                <a:endParaRPr lang="en-US" dirty="0"/>
              </a:p>
              <a:p>
                <a:r>
                  <a:rPr lang="en-US" dirty="0"/>
                  <a:t>They have the same cat/dog ratio, but </a:t>
                </a:r>
                <a:r>
                  <a:rPr lang="en-US" dirty="0" err="1"/>
                  <a:t>dist</a:t>
                </a:r>
                <a:r>
                  <a:rPr lang="en-US" dirty="0"/>
                  <a:t>(d1,d2)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20</m:t>
                        </m:r>
                      </m:e>
                    </m:rad>
                  </m:oMath>
                </a14:m>
                <a:endParaRPr lang="en-US" dirty="0"/>
              </a:p>
            </p:txBody>
          </p:sp>
        </mc:Choice>
        <mc:Fallback xmlns="">
          <p:sp>
            <p:nvSpPr>
              <p:cNvPr id="3" name="Content Placeholder 2">
                <a:extLst>
                  <a:ext uri="{FF2B5EF4-FFF2-40B4-BE49-F238E27FC236}">
                    <a16:creationId xmlns:a16="http://schemas.microsoft.com/office/drawing/2014/main" id="{644C4CCE-DBBE-7341-8CC2-C7B7442755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13153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ACA9-952D-6F8A-15B3-F2C515CE3437}"/>
              </a:ext>
            </a:extLst>
          </p:cNvPr>
          <p:cNvSpPr>
            <a:spLocks noGrp="1"/>
          </p:cNvSpPr>
          <p:nvPr>
            <p:ph type="title"/>
          </p:nvPr>
        </p:nvSpPr>
        <p:spPr/>
        <p:txBody>
          <a:bodyPr/>
          <a:lstStyle/>
          <a:p>
            <a:r>
              <a:rPr lang="en-US" dirty="0"/>
              <a:t>What is Artificial Intelligence?</a:t>
            </a:r>
          </a:p>
        </p:txBody>
      </p:sp>
      <p:pic>
        <p:nvPicPr>
          <p:cNvPr id="1026" name="Picture 2" descr="Perseverance - ROBOTS: Your Guide to the World of Robotics">
            <a:extLst>
              <a:ext uri="{FF2B5EF4-FFF2-40B4-BE49-F238E27FC236}">
                <a16:creationId xmlns:a16="http://schemas.microsoft.com/office/drawing/2014/main" id="{D12CAC17-8EC7-722E-B0AC-BA6F821F5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609" y="612269"/>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ymo - ROBOTS: Your Guide to the World of Robotics">
            <a:extLst>
              <a:ext uri="{FF2B5EF4-FFF2-40B4-BE49-F238E27FC236}">
                <a16:creationId xmlns:a16="http://schemas.microsoft.com/office/drawing/2014/main" id="{309A5EA4-8919-8243-86B3-F7EAEAE25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08" y="3469746"/>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volutional neural networks for brain tumour segmentation | Insights into  Imaging | Full Text">
            <a:extLst>
              <a:ext uri="{FF2B5EF4-FFF2-40B4-BE49-F238E27FC236}">
                <a16:creationId xmlns:a16="http://schemas.microsoft.com/office/drawing/2014/main" id="{4611DF1F-FDB6-72C3-5FAF-93F007C69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97" y="1570384"/>
            <a:ext cx="2100068" cy="2097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for WordPress Creators 2024 - A ...">
            <a:extLst>
              <a:ext uri="{FF2B5EF4-FFF2-40B4-BE49-F238E27FC236}">
                <a16:creationId xmlns:a16="http://schemas.microsoft.com/office/drawing/2014/main" id="{33689505-481A-16C5-4F16-76D19179B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97" y="4781711"/>
            <a:ext cx="2816087" cy="171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nuc enters waste management industry with new sorting robot - Recycling  Today">
            <a:extLst>
              <a:ext uri="{FF2B5EF4-FFF2-40B4-BE49-F238E27FC236}">
                <a16:creationId xmlns:a16="http://schemas.microsoft.com/office/drawing/2014/main" id="{5AEB92A0-85A3-3106-8C0F-2D7F99ABC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035" y="1644603"/>
            <a:ext cx="3810069" cy="2142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Core Electronic Chess Set - Talking Chess Computer Set, Board Game,  Beginner Chess Sets with Learning Tactics Modes, Computer Chess for Kids &amp;  Adults">
            <a:extLst>
              <a:ext uri="{FF2B5EF4-FFF2-40B4-BE49-F238E27FC236}">
                <a16:creationId xmlns:a16="http://schemas.microsoft.com/office/drawing/2014/main" id="{AEAB8445-0E69-CE79-FC7B-28DB16363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827" y="4268533"/>
            <a:ext cx="2144639" cy="21421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 AI curb loneliness in older adults? This robot companion is proving  it's possible | ZDNET">
            <a:extLst>
              <a:ext uri="{FF2B5EF4-FFF2-40B4-BE49-F238E27FC236}">
                <a16:creationId xmlns:a16="http://schemas.microsoft.com/office/drawing/2014/main" id="{35469B97-2B58-2445-6B73-4B5C92B99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590" y="3874144"/>
            <a:ext cx="3226904" cy="18151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oomba's Long, Bumpy Path From Prototype to Your Living Room">
            <a:extLst>
              <a:ext uri="{FF2B5EF4-FFF2-40B4-BE49-F238E27FC236}">
                <a16:creationId xmlns:a16="http://schemas.microsoft.com/office/drawing/2014/main" id="{39FE5943-EC57-4CB8-FA71-2721B2BBF6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060" y="1844444"/>
            <a:ext cx="2816087" cy="187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02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0DC2-55B7-FD47-B27D-B1859D3D65D2}"/>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D2A0F-0527-E94E-B545-D63610F622AD}"/>
                  </a:ext>
                </a:extLst>
              </p:cNvPr>
              <p:cNvSpPr>
                <a:spLocks noGrp="1"/>
              </p:cNvSpPr>
              <p:nvPr>
                <p:ph idx="1"/>
              </p:nvPr>
            </p:nvSpPr>
            <p:spPr>
              <a:xfrm>
                <a:off x="838200" y="1825625"/>
                <a:ext cx="10515600" cy="2025851"/>
              </a:xfrm>
            </p:spPr>
            <p:txBody>
              <a:bodyPr>
                <a:normAutofit fontScale="85000" lnSpcReduction="20000"/>
              </a:bodyPr>
              <a:lstStyle/>
              <a:p>
                <a:r>
                  <a:rPr lang="en-US" dirty="0"/>
                  <a:t>A second approach to vector comparison is to measure the cosine of the angle between them.</a:t>
                </a:r>
              </a:p>
              <a:p>
                <a:endParaRPr lang="en-US" dirty="0"/>
              </a:p>
              <a:p>
                <a:r>
                  <a:rPr lang="en-US" dirty="0"/>
                  <a:t>Recall that the more similar two vectors are, the smaller the 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between them.</a:t>
                </a:r>
              </a:p>
              <a:p>
                <a:r>
                  <a:rPr lang="en-US" dirty="0"/>
                  <a:t>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easy to compute, and in the range [0,1], which is very attractive.</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D2D2A0F-0527-E94E-B545-D63610F622AD}"/>
                  </a:ext>
                </a:extLst>
              </p:cNvPr>
              <p:cNvSpPr>
                <a:spLocks noGrp="1" noRot="1" noChangeAspect="1" noMove="1" noResize="1" noEditPoints="1" noAdjustHandles="1" noChangeArrowheads="1" noChangeShapeType="1" noTextEdit="1"/>
              </p:cNvSpPr>
              <p:nvPr>
                <p:ph idx="1"/>
              </p:nvPr>
            </p:nvSpPr>
            <p:spPr>
              <a:xfrm>
                <a:off x="838200" y="1825625"/>
                <a:ext cx="10515600" cy="2025851"/>
              </a:xfrm>
              <a:blipFill>
                <a:blip r:embed="rId2"/>
                <a:stretch>
                  <a:fillRect l="-844" t="-6832" r="-965" b="-621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26CBFF7-428E-8E4A-9DBC-42B87E59C35B}"/>
              </a:ext>
            </a:extLst>
          </p:cNvPr>
          <p:cNvCxnSpPr/>
          <p:nvPr/>
        </p:nvCxnSpPr>
        <p:spPr>
          <a:xfrm>
            <a:off x="7447075" y="5763301"/>
            <a:ext cx="2546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A5488A8-63CB-FB44-8DAE-3C7F5CDF76FB}"/>
              </a:ext>
            </a:extLst>
          </p:cNvPr>
          <p:cNvCxnSpPr>
            <a:cxnSpLocks/>
          </p:cNvCxnSpPr>
          <p:nvPr/>
        </p:nvCxnSpPr>
        <p:spPr>
          <a:xfrm flipV="1">
            <a:off x="7447075" y="4283546"/>
            <a:ext cx="2020529" cy="1479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599C634-1F64-0C4B-B5A7-B0C099371C9E}"/>
              </a:ext>
            </a:extLst>
          </p:cNvPr>
          <p:cNvSpPr/>
          <p:nvPr/>
        </p:nvSpPr>
        <p:spPr>
          <a:xfrm>
            <a:off x="7928856" y="5173365"/>
            <a:ext cx="786580" cy="109629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9F8449-6F50-614D-9577-2BF25246281D}"/>
                  </a:ext>
                </a:extLst>
              </p:cNvPr>
              <p:cNvSpPr txBox="1"/>
              <p:nvPr/>
            </p:nvSpPr>
            <p:spPr>
              <a:xfrm>
                <a:off x="8322146" y="5283667"/>
                <a:ext cx="378950" cy="369332"/>
              </a:xfrm>
              <a:prstGeom prst="rect">
                <a:avLst/>
              </a:prstGeom>
              <a:noFill/>
            </p:spPr>
            <p:txBody>
              <a:bodyPr wrap="none" rtlCol="0">
                <a:spAutoFit/>
              </a:bodyPr>
              <a:lstStyle/>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15" name="TextBox 14">
                <a:extLst>
                  <a:ext uri="{FF2B5EF4-FFF2-40B4-BE49-F238E27FC236}">
                    <a16:creationId xmlns:a16="http://schemas.microsoft.com/office/drawing/2014/main" id="{609F8449-6F50-614D-9577-2BF25246281D}"/>
                  </a:ext>
                </a:extLst>
              </p:cNvPr>
              <p:cNvSpPr txBox="1">
                <a:spLocks noRot="1" noChangeAspect="1" noMove="1" noResize="1" noEditPoints="1" noAdjustHandles="1" noChangeArrowheads="1" noChangeShapeType="1" noTextEdit="1"/>
              </p:cNvSpPr>
              <p:nvPr/>
            </p:nvSpPr>
            <p:spPr>
              <a:xfrm>
                <a:off x="8322146" y="5283667"/>
                <a:ext cx="3789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056C57-EDDC-4847-B7C7-F4AEFCB875E7}"/>
                  </a:ext>
                </a:extLst>
              </p:cNvPr>
              <p:cNvSpPr txBox="1"/>
              <p:nvPr/>
            </p:nvSpPr>
            <p:spPr>
              <a:xfrm>
                <a:off x="708608" y="5177135"/>
                <a:ext cx="5824928" cy="646331"/>
              </a:xfrm>
              <a:prstGeom prst="rect">
                <a:avLst/>
              </a:prstGeom>
              <a:noFill/>
            </p:spPr>
            <p:txBody>
              <a:bodyPr wrap="none" rtlCol="0">
                <a:spAutoFit/>
              </a:bodyPr>
              <a:lstStyle/>
              <a:p>
                <a:r>
                  <a:rPr lang="en-US" dirty="0"/>
                  <a:t>Identical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)=1.</a:t>
                </a:r>
              </a:p>
              <a:p>
                <a:r>
                  <a:rPr lang="en-US" dirty="0"/>
                  <a:t>Completely different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=90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a:t>
                </a:r>
              </a:p>
            </p:txBody>
          </p:sp>
        </mc:Choice>
        <mc:Fallback xmlns="">
          <p:sp>
            <p:nvSpPr>
              <p:cNvPr id="16" name="TextBox 15">
                <a:extLst>
                  <a:ext uri="{FF2B5EF4-FFF2-40B4-BE49-F238E27FC236}">
                    <a16:creationId xmlns:a16="http://schemas.microsoft.com/office/drawing/2014/main" id="{ED056C57-EDDC-4847-B7C7-F4AEFCB875E7}"/>
                  </a:ext>
                </a:extLst>
              </p:cNvPr>
              <p:cNvSpPr txBox="1">
                <a:spLocks noRot="1" noChangeAspect="1" noMove="1" noResize="1" noEditPoints="1" noAdjustHandles="1" noChangeArrowheads="1" noChangeShapeType="1" noTextEdit="1"/>
              </p:cNvSpPr>
              <p:nvPr/>
            </p:nvSpPr>
            <p:spPr>
              <a:xfrm>
                <a:off x="708608" y="5177135"/>
                <a:ext cx="5824928" cy="646331"/>
              </a:xfrm>
              <a:prstGeom prst="rect">
                <a:avLst/>
              </a:prstGeom>
              <a:blipFill>
                <a:blip r:embed="rId4"/>
                <a:stretch>
                  <a:fillRect l="-871"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66272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cosine of two vectors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den>
                    </m:f>
                  </m:oMath>
                </a14:m>
                <a:endParaRPr lang="en-US" dirty="0"/>
              </a:p>
              <a:p>
                <a:r>
                  <a:rPr lang="en-US" sz="2000" dirty="0"/>
                  <a:t>This is the dot product of the two vectors, divided by the product of their magnitudes.</a:t>
                </a:r>
              </a:p>
              <a:p>
                <a:pPr marL="0" indent="0">
                  <a:buNone/>
                </a:pPr>
                <a:endParaRPr lang="en-US" dirty="0"/>
              </a:p>
              <a:p>
                <a:r>
                  <a:rPr lang="en-US" dirty="0"/>
                  <a:t>The dot product is computed by summing the products of the respective elements of each vector.</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sub>
                      <m:sup/>
                      <m:e>
                        <m:r>
                          <a:rPr lang="en-US" sz="2800" b="0" i="1" smtClean="0">
                            <a:latin typeface="Cambria Math" panose="02040503050406030204" pitchFamily="18" charset="0"/>
                          </a:rPr>
                          <m:t>𝑣</m:t>
                        </m:r>
                        <m:r>
                          <a:rPr lang="en-US" sz="2800" b="0" i="1" smtClean="0">
                            <a:latin typeface="Cambria Math" panose="02040503050406030204" pitchFamily="18" charset="0"/>
                          </a:rPr>
                          <m:t>1</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2[</m:t>
                        </m:r>
                        <m:r>
                          <a:rPr lang="en-US" sz="2800" b="0" i="1" smtClean="0">
                            <a:latin typeface="Cambria Math" panose="02040503050406030204" pitchFamily="18" charset="0"/>
                          </a:rPr>
                          <m:t>𝑤</m:t>
                        </m:r>
                        <m:r>
                          <a:rPr lang="en-US" sz="2800" b="0" i="1" smtClean="0">
                            <a:latin typeface="Cambria Math" panose="02040503050406030204" pitchFamily="18" charset="0"/>
                          </a:rPr>
                          <m:t>]</m:t>
                        </m:r>
                      </m:e>
                    </m:nary>
                  </m:oMath>
                </a14:m>
                <a:endParaRPr lang="en-US" sz="2800" dirty="0"/>
              </a:p>
              <a:p>
                <a:pPr lvl="2"/>
                <a:r>
                  <a:rPr lang="en-US" dirty="0"/>
                  <a:t>Note that v1[</a:t>
                </a:r>
                <a:r>
                  <a:rPr lang="en-US" dirty="0" err="1"/>
                  <a:t>i</a:t>
                </a:r>
                <a:r>
                  <a:rPr lang="en-US" dirty="0"/>
                  <a:t>]* v2[</a:t>
                </a:r>
                <a:r>
                  <a:rPr lang="en-US" dirty="0" err="1"/>
                  <a:t>i</a:t>
                </a:r>
                <a:r>
                  <a:rPr lang="en-US" dirty="0"/>
                  <a:t>] is only nonzero if the word is in both vectors.</a:t>
                </a:r>
              </a:p>
              <a:p>
                <a:pPr marL="914400" lvl="2"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877"/>
                </a:stretch>
              </a:blipFill>
            </p:spPr>
            <p:txBody>
              <a:bodyPr/>
              <a:lstStyle/>
              <a:p>
                <a:r>
                  <a:rPr lang="en-US">
                    <a:noFill/>
                  </a:rPr>
                  <a:t> </a:t>
                </a:r>
              </a:p>
            </p:txBody>
          </p:sp>
        </mc:Fallback>
      </mc:AlternateContent>
    </p:spTree>
    <p:extLst>
      <p:ext uri="{BB962C8B-B14F-4D97-AF65-F5344CB8AC3E}">
        <p14:creationId xmlns:p14="http://schemas.microsoft.com/office/powerpoint/2010/main" val="1864815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magnitudes are computed by calculating the square root of the sum of squares of each component. (Pythagoras’ rule).</a:t>
                </a:r>
              </a:p>
              <a:p>
                <a14:m>
                  <m:oMath xmlns:m="http://schemas.openxmlformats.org/officeDocument/2006/math">
                    <m:rad>
                      <m:radPr>
                        <m:degHide m:val="on"/>
                        <m:ctrlPr>
                          <a:rPr lang="en-US" i="1" smtClean="0">
                            <a:latin typeface="Cambria Math" panose="02040503050406030204" pitchFamily="18" charset="0"/>
                          </a:rPr>
                        </m:ctrlPr>
                      </m:radPr>
                      <m:deg/>
                      <m:e>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dirty="0"/>
              </a:p>
              <a:p>
                <a:r>
                  <a:rPr lang="en-US" dirty="0"/>
                  <a:t>So if we put it all together, we get: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2</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r>
                                <a:rPr lang="en-US" b="0" i="1" smtClean="0">
                                  <a:latin typeface="Cambria Math" panose="02040503050406030204" pitchFamily="18" charset="0"/>
                                </a:rPr>
                                <m:t>𝑑</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𝑤𝑜𝑟𝑑</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2[</m:t>
                              </m:r>
                              <m:r>
                                <a:rPr lang="en-US" b="0" i="1" smtClean="0">
                                  <a:latin typeface="Cambria Math" panose="02040503050406030204" pitchFamily="18" charset="0"/>
                                </a:rPr>
                                <m:t>𝑤𝑜𝑟𝑑</m:t>
                              </m:r>
                              <m:r>
                                <a:rPr lang="en-US" b="0" i="1" smtClean="0">
                                  <a:latin typeface="Cambria Math" panose="02040503050406030204" pitchFamily="18" charset="0"/>
                                </a:rPr>
                                <m:t>]</m:t>
                              </m:r>
                            </m:e>
                          </m:nary>
                        </m:num>
                        <m:den>
                          <m:rad>
                            <m:radPr>
                              <m:degHide m:val="on"/>
                              <m:ctrlPr>
                                <a:rPr lang="en-US" b="0" i="1" smtClean="0">
                                  <a:latin typeface="Cambria Math" panose="02040503050406030204" pitchFamily="18" charset="0"/>
                                </a:rPr>
                              </m:ctrlPr>
                            </m:radPr>
                            <m:deg/>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up/>
                                <m:e>
                                  <m:sSup>
                                    <m:sSupPr>
                                      <m:ctrlPr>
                                        <a:rPr lang="en-US" b="0" i="1" smtClean="0">
                                          <a:latin typeface="Cambria Math" panose="02040503050406030204" pitchFamily="18" charset="0"/>
                                        </a:rPr>
                                      </m:ctrlPr>
                                    </m:sSupPr>
                                    <m:e>
                                      <m:r>
                                        <a:rPr lang="en-US" i="1">
                                          <a:latin typeface="Cambria Math" panose="02040503050406030204" pitchFamily="18" charset="0"/>
                                        </a:rPr>
                                        <m:t>𝑑</m:t>
                                      </m:r>
                                      <m:r>
                                        <a:rPr lang="en-US" i="1">
                                          <a:latin typeface="Cambria Math" panose="02040503050406030204" pitchFamily="18" charset="0"/>
                                        </a:rPr>
                                        <m:t>1[</m:t>
                                      </m:r>
                                      <m:r>
                                        <a:rPr lang="en-US" i="1">
                                          <a:latin typeface="Cambria Math" panose="02040503050406030204" pitchFamily="18" charset="0"/>
                                        </a:rPr>
                                        <m:t>𝑤𝑜𝑟𝑑</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𝑤</m:t>
                                  </m:r>
                                  <m:r>
                                    <a:rPr lang="en-US" i="1">
                                      <a:latin typeface="Cambria Math" panose="02040503050406030204" pitchFamily="18" charset="0"/>
                                    </a:rPr>
                                    <m:t>𝑜𝑟𝑑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sSup>
                                    <m:sSupPr>
                                      <m:ctrlPr>
                                        <a:rPr lang="en-US" i="1">
                                          <a:latin typeface="Cambria Math" panose="02040503050406030204" pitchFamily="18" charset="0"/>
                                        </a:rPr>
                                      </m:ctrlPr>
                                    </m:sSupPr>
                                    <m:e>
                                      <m:r>
                                        <a:rPr lang="en-US" i="1">
                                          <a:latin typeface="Cambria Math" panose="02040503050406030204" pitchFamily="18" charset="0"/>
                                        </a:rPr>
                                        <m:t>𝑑</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𝑤𝑜𝑟𝑑</m:t>
                                      </m:r>
                                      <m:r>
                                        <a:rPr lang="en-US" i="1">
                                          <a:latin typeface="Cambria Math" panose="02040503050406030204" pitchFamily="18" charset="0"/>
                                        </a:rPr>
                                        <m:t>]</m:t>
                                      </m:r>
                                    </m:e>
                                    <m:sup>
                                      <m:r>
                                        <a:rPr lang="en-US" i="1">
                                          <a:latin typeface="Cambria Math" panose="02040503050406030204" pitchFamily="18" charset="0"/>
                                        </a:rPr>
                                        <m:t>2</m:t>
                                      </m:r>
                                    </m:sup>
                                  </m:sSup>
                                </m:e>
                              </m:nary>
                            </m:e>
                          </m:rad>
                        </m:den>
                      </m:f>
                    </m:oMath>
                  </m:oMathPara>
                </a14:m>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2632"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3441802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3A79-EFB4-14A9-7E85-BD324A9E37A8}"/>
              </a:ext>
            </a:extLst>
          </p:cNvPr>
          <p:cNvSpPr>
            <a:spLocks noGrp="1"/>
          </p:cNvSpPr>
          <p:nvPr>
            <p:ph type="title"/>
          </p:nvPr>
        </p:nvSpPr>
        <p:spPr/>
        <p:txBody>
          <a:bodyPr/>
          <a:lstStyle/>
          <a:p>
            <a:r>
              <a:rPr lang="en-US" dirty="0"/>
              <a:t>Cosine Similarity</a:t>
            </a:r>
          </a:p>
        </p:txBody>
      </p:sp>
      <p:sp>
        <p:nvSpPr>
          <p:cNvPr id="3" name="Content Placeholder 2">
            <a:extLst>
              <a:ext uri="{FF2B5EF4-FFF2-40B4-BE49-F238E27FC236}">
                <a16:creationId xmlns:a16="http://schemas.microsoft.com/office/drawing/2014/main" id="{44BC6F1E-1776-942B-9693-A17A97022588}"/>
              </a:ext>
            </a:extLst>
          </p:cNvPr>
          <p:cNvSpPr>
            <a:spLocks noGrp="1"/>
          </p:cNvSpPr>
          <p:nvPr>
            <p:ph idx="1"/>
          </p:nvPr>
        </p:nvSpPr>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sz="1800" dirty="0">
              <a:latin typeface="Courier" pitchFamily="2" charset="0"/>
            </a:endParaRPr>
          </a:p>
          <a:p>
            <a:r>
              <a:rPr lang="en-US" dirty="0"/>
              <a:t>Numerator: 1 + 2 + 1 </a:t>
            </a:r>
          </a:p>
          <a:p>
            <a:r>
              <a:rPr lang="en-US" dirty="0"/>
              <a:t>Denominator: sqrt(19) * sqrt(11)</a:t>
            </a:r>
          </a:p>
          <a:p>
            <a:r>
              <a:rPr lang="en-US" dirty="0"/>
              <a:t>cos(d1, d2) = 0.27</a:t>
            </a:r>
          </a:p>
        </p:txBody>
      </p:sp>
    </p:spTree>
    <p:extLst>
      <p:ext uri="{BB962C8B-B14F-4D97-AF65-F5344CB8AC3E}">
        <p14:creationId xmlns:p14="http://schemas.microsoft.com/office/powerpoint/2010/main" val="797515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4119-47E3-73BA-C445-9C0A70446708}"/>
              </a:ext>
            </a:extLst>
          </p:cNvPr>
          <p:cNvSpPr>
            <a:spLocks noGrp="1"/>
          </p:cNvSpPr>
          <p:nvPr>
            <p:ph type="title"/>
          </p:nvPr>
        </p:nvSpPr>
        <p:spPr/>
        <p:txBody>
          <a:bodyPr/>
          <a:lstStyle/>
          <a:p>
            <a:r>
              <a:rPr lang="en-US" dirty="0"/>
              <a:t>Tokenizing</a:t>
            </a:r>
          </a:p>
        </p:txBody>
      </p:sp>
      <p:sp>
        <p:nvSpPr>
          <p:cNvPr id="3" name="Content Placeholder 2">
            <a:extLst>
              <a:ext uri="{FF2B5EF4-FFF2-40B4-BE49-F238E27FC236}">
                <a16:creationId xmlns:a16="http://schemas.microsoft.com/office/drawing/2014/main" id="{80396F6A-E7D5-597D-7AA4-AD7D1DC42756}"/>
              </a:ext>
            </a:extLst>
          </p:cNvPr>
          <p:cNvSpPr>
            <a:spLocks noGrp="1"/>
          </p:cNvSpPr>
          <p:nvPr>
            <p:ph idx="1"/>
          </p:nvPr>
        </p:nvSpPr>
        <p:spPr/>
        <p:txBody>
          <a:bodyPr/>
          <a:lstStyle/>
          <a:p>
            <a:r>
              <a:rPr lang="en-US" dirty="0"/>
              <a:t>In this example, we tokenized using space as a separator. </a:t>
            </a:r>
          </a:p>
          <a:p>
            <a:pPr lvl="1"/>
            <a:r>
              <a:rPr lang="en-US" dirty="0"/>
              <a:t>This is easy, but has some weaknesses. </a:t>
            </a:r>
          </a:p>
          <a:p>
            <a:pPr lvl="2"/>
            <a:r>
              <a:rPr lang="en-US" dirty="0"/>
              <a:t>Not all tokens are the same size or frequency</a:t>
            </a:r>
          </a:p>
          <a:p>
            <a:pPr lvl="2"/>
            <a:r>
              <a:rPr lang="en-US" dirty="0"/>
              <a:t>How to handle punctuation or other characters?</a:t>
            </a:r>
          </a:p>
          <a:p>
            <a:pPr lvl="2"/>
            <a:r>
              <a:rPr lang="en-US" dirty="0"/>
              <a:t>Sometimes space is not the correct way to separate concepts.</a:t>
            </a:r>
          </a:p>
          <a:p>
            <a:pPr lvl="3"/>
            <a:r>
              <a:rPr lang="en-US" dirty="0"/>
              <a:t>Especially in German!!</a:t>
            </a:r>
          </a:p>
          <a:p>
            <a:pPr lvl="3"/>
            <a:endParaRPr lang="en-US" dirty="0"/>
          </a:p>
          <a:p>
            <a:r>
              <a:rPr lang="en-US" dirty="0"/>
              <a:t>Tokenizers usually try to create short tokens that represent syllables or words.</a:t>
            </a:r>
          </a:p>
          <a:p>
            <a:pPr lvl="1"/>
            <a:r>
              <a:rPr lang="en-US" dirty="0"/>
              <a:t>Uses a variant of the Viterbi algorithm.</a:t>
            </a:r>
          </a:p>
          <a:p>
            <a:pPr lvl="1"/>
            <a:r>
              <a:rPr lang="en-US" dirty="0"/>
              <a:t>https://</a:t>
            </a:r>
            <a:r>
              <a:rPr lang="en-US" dirty="0" err="1"/>
              <a:t>platform.openai.com</a:t>
            </a:r>
            <a:r>
              <a:rPr lang="en-US" dirty="0"/>
              <a:t>/tokenizer</a:t>
            </a:r>
          </a:p>
        </p:txBody>
      </p:sp>
    </p:spTree>
    <p:extLst>
      <p:ext uri="{BB962C8B-B14F-4D97-AF65-F5344CB8AC3E}">
        <p14:creationId xmlns:p14="http://schemas.microsoft.com/office/powerpoint/2010/main" val="143034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6D9C-B817-5DB1-B42B-DA568BB95289}"/>
              </a:ext>
            </a:extLst>
          </p:cNvPr>
          <p:cNvSpPr>
            <a:spLocks noGrp="1"/>
          </p:cNvSpPr>
          <p:nvPr>
            <p:ph type="title"/>
          </p:nvPr>
        </p:nvSpPr>
        <p:spPr/>
        <p:txBody>
          <a:bodyPr/>
          <a:lstStyle/>
          <a:p>
            <a:r>
              <a:rPr lang="en-US" dirty="0"/>
              <a:t>Better encodings</a:t>
            </a:r>
          </a:p>
        </p:txBody>
      </p:sp>
      <p:sp>
        <p:nvSpPr>
          <p:cNvPr id="3" name="Content Placeholder 2">
            <a:extLst>
              <a:ext uri="{FF2B5EF4-FFF2-40B4-BE49-F238E27FC236}">
                <a16:creationId xmlns:a16="http://schemas.microsoft.com/office/drawing/2014/main" id="{0558C6A9-F1DC-6C96-DCF7-1FF413149C35}"/>
              </a:ext>
            </a:extLst>
          </p:cNvPr>
          <p:cNvSpPr>
            <a:spLocks noGrp="1"/>
          </p:cNvSpPr>
          <p:nvPr>
            <p:ph idx="1"/>
          </p:nvPr>
        </p:nvSpPr>
        <p:spPr/>
        <p:txBody>
          <a:bodyPr/>
          <a:lstStyle/>
          <a:p>
            <a:r>
              <a:rPr lang="en-US" dirty="0"/>
              <a:t>This approach changes the way in which we encode documents as vectors.</a:t>
            </a:r>
          </a:p>
          <a:p>
            <a:endParaRPr lang="en-US" dirty="0"/>
          </a:p>
          <a:p>
            <a:r>
              <a:rPr lang="en-US" dirty="0"/>
              <a:t>We now </a:t>
            </a:r>
            <a:r>
              <a:rPr lang="en-US" i="1" dirty="0"/>
              <a:t>retain</a:t>
            </a:r>
            <a:r>
              <a:rPr lang="en-US" dirty="0"/>
              <a:t> order and map each word to a vector.</a:t>
            </a:r>
          </a:p>
          <a:p>
            <a:endParaRPr lang="en-US" dirty="0">
              <a:sym typeface="Wingdings" pitchFamily="2" charset="2"/>
            </a:endParaRPr>
          </a:p>
          <a:p>
            <a:r>
              <a:rPr lang="en-US" dirty="0">
                <a:sym typeface="Wingdings" pitchFamily="2" charset="2"/>
              </a:rPr>
              <a:t>Our vectors now represent the word or token at each position, rather than a frequency.</a:t>
            </a:r>
            <a:endParaRPr lang="en-US" dirty="0"/>
          </a:p>
          <a:p>
            <a:pPr lvl="1"/>
            <a:endParaRPr lang="en-US" dirty="0"/>
          </a:p>
        </p:txBody>
      </p:sp>
    </p:spTree>
    <p:extLst>
      <p:ext uri="{BB962C8B-B14F-4D97-AF65-F5344CB8AC3E}">
        <p14:creationId xmlns:p14="http://schemas.microsoft.com/office/powerpoint/2010/main" val="1685934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129-051C-969B-8941-D992A62EC379}"/>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84DFD145-577A-E23E-3776-BB439FFE10BE}"/>
              </a:ext>
            </a:extLst>
          </p:cNvPr>
          <p:cNvSpPr>
            <a:spLocks noGrp="1"/>
          </p:cNvSpPr>
          <p:nvPr>
            <p:ph idx="1"/>
          </p:nvPr>
        </p:nvSpPr>
        <p:spPr/>
        <p:txBody>
          <a:bodyPr/>
          <a:lstStyle/>
          <a:p>
            <a:r>
              <a:rPr lang="en-US" dirty="0"/>
              <a:t>The </a:t>
            </a:r>
            <a:r>
              <a:rPr lang="en-US" i="1" dirty="0"/>
              <a:t>symbolic </a:t>
            </a:r>
            <a:r>
              <a:rPr lang="en-US" dirty="0"/>
              <a:t>approach attempts to understand language the way we do.</a:t>
            </a:r>
          </a:p>
          <a:p>
            <a:pPr lvl="1"/>
            <a:r>
              <a:rPr lang="en-US" dirty="0"/>
              <a:t>Parse a text, determine parts of speech, map strings to internal representations and reason explicitly about them.</a:t>
            </a:r>
          </a:p>
          <a:p>
            <a:pPr lvl="1"/>
            <a:endParaRPr lang="en-US" dirty="0"/>
          </a:p>
          <a:p>
            <a:r>
              <a:rPr lang="en-US" dirty="0"/>
              <a:t>This works okay, with two problems.</a:t>
            </a:r>
          </a:p>
          <a:p>
            <a:pPr lvl="1"/>
            <a:r>
              <a:rPr lang="en-US" dirty="0"/>
              <a:t>Not scalable to large collections.</a:t>
            </a:r>
          </a:p>
          <a:p>
            <a:pPr lvl="1"/>
            <a:r>
              <a:rPr lang="en-US" dirty="0"/>
              <a:t>Doesn’t work well with unstructured domains.</a:t>
            </a:r>
          </a:p>
          <a:p>
            <a:pPr lvl="2"/>
            <a:r>
              <a:rPr lang="en-US" dirty="0"/>
              <a:t>Better when the domain is controlled – medical charts, news articles, etc.</a:t>
            </a:r>
          </a:p>
          <a:p>
            <a:pPr marL="914400" lvl="2" indent="0">
              <a:buNone/>
            </a:pPr>
            <a:endParaRPr lang="en-US" dirty="0"/>
          </a:p>
        </p:txBody>
      </p:sp>
    </p:spTree>
    <p:extLst>
      <p:ext uri="{BB962C8B-B14F-4D97-AF65-F5344CB8AC3E}">
        <p14:creationId xmlns:p14="http://schemas.microsoft.com/office/powerpoint/2010/main" val="54147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3AAF3-0CDB-F4F5-3B4D-9C3A013B272A}"/>
              </a:ext>
            </a:extLst>
          </p:cNvPr>
          <p:cNvSpPr>
            <a:spLocks noGrp="1"/>
          </p:cNvSpPr>
          <p:nvPr>
            <p:ph idx="1"/>
          </p:nvPr>
        </p:nvSpPr>
        <p:spPr/>
        <p:txBody>
          <a:bodyPr/>
          <a:lstStyle/>
          <a:p>
            <a:r>
              <a:rPr lang="en-US" dirty="0"/>
              <a:t>The neural approach instead treats a document as a series of </a:t>
            </a:r>
            <a:r>
              <a:rPr lang="en-US" i="1" dirty="0"/>
              <a:t>features</a:t>
            </a:r>
            <a:r>
              <a:rPr lang="en-US" dirty="0"/>
              <a:t> and tries to learn </a:t>
            </a:r>
            <a:r>
              <a:rPr lang="en-US" i="1" dirty="0"/>
              <a:t>relationships </a:t>
            </a:r>
            <a:r>
              <a:rPr lang="en-US" dirty="0"/>
              <a:t>between these features.</a:t>
            </a:r>
          </a:p>
          <a:p>
            <a:pPr lvl="1"/>
            <a:r>
              <a:rPr lang="en-US" dirty="0"/>
              <a:t>No deeper reasoning about what a feature represents.</a:t>
            </a:r>
          </a:p>
          <a:p>
            <a:pPr lvl="1"/>
            <a:endParaRPr lang="en-US" dirty="0"/>
          </a:p>
          <a:p>
            <a:r>
              <a:rPr lang="en-US" dirty="0"/>
              <a:t>Idea: by looking at lots of examples, the meaning of a feature will be defined in relation to other features.</a:t>
            </a:r>
          </a:p>
          <a:p>
            <a:endParaRPr lang="en-US" dirty="0"/>
          </a:p>
          <a:p>
            <a:r>
              <a:rPr lang="en-US" dirty="0"/>
              <a:t>Advantage: no need to explicitly model a domain.</a:t>
            </a:r>
          </a:p>
          <a:p>
            <a:r>
              <a:rPr lang="en-US" dirty="0"/>
              <a:t>Disadvantage: lots of data needed.</a:t>
            </a:r>
          </a:p>
        </p:txBody>
      </p:sp>
      <p:sp>
        <p:nvSpPr>
          <p:cNvPr id="4" name="Title 1">
            <a:extLst>
              <a:ext uri="{FF2B5EF4-FFF2-40B4-BE49-F238E27FC236}">
                <a16:creationId xmlns:a16="http://schemas.microsoft.com/office/drawing/2014/main" id="{55AE8C48-639A-B8E1-F35C-91DE83F170EB}"/>
              </a:ext>
            </a:extLst>
          </p:cNvPr>
          <p:cNvSpPr>
            <a:spLocks noGrp="1"/>
          </p:cNvSpPr>
          <p:nvPr>
            <p:ph type="title"/>
          </p:nvPr>
        </p:nvSpPr>
        <p:spPr>
          <a:xfrm>
            <a:off x="838200" y="325369"/>
            <a:ext cx="10515600" cy="1325563"/>
          </a:xfrm>
        </p:spPr>
        <p:txBody>
          <a:bodyPr/>
          <a:lstStyle/>
          <a:p>
            <a:r>
              <a:rPr lang="en-US" dirty="0"/>
              <a:t>Approaches</a:t>
            </a:r>
          </a:p>
        </p:txBody>
      </p:sp>
    </p:spTree>
    <p:extLst>
      <p:ext uri="{BB962C8B-B14F-4D97-AF65-F5344CB8AC3E}">
        <p14:creationId xmlns:p14="http://schemas.microsoft.com/office/powerpoint/2010/main" val="2224294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909-024D-49AC-C295-FC89CE1787ED}"/>
              </a:ext>
            </a:extLst>
          </p:cNvPr>
          <p:cNvSpPr>
            <a:spLocks noGrp="1"/>
          </p:cNvSpPr>
          <p:nvPr>
            <p:ph type="title"/>
          </p:nvPr>
        </p:nvSpPr>
        <p:spPr/>
        <p:txBody>
          <a:bodyPr/>
          <a:lstStyle/>
          <a:p>
            <a:r>
              <a:rPr lang="en-US" dirty="0"/>
              <a:t>Markov chains and n-grams</a:t>
            </a:r>
          </a:p>
        </p:txBody>
      </p:sp>
      <p:sp>
        <p:nvSpPr>
          <p:cNvPr id="3" name="Content Placeholder 2">
            <a:extLst>
              <a:ext uri="{FF2B5EF4-FFF2-40B4-BE49-F238E27FC236}">
                <a16:creationId xmlns:a16="http://schemas.microsoft.com/office/drawing/2014/main" id="{2471B836-A11F-E47F-9FE3-94D9E8E40591}"/>
              </a:ext>
            </a:extLst>
          </p:cNvPr>
          <p:cNvSpPr>
            <a:spLocks noGrp="1"/>
          </p:cNvSpPr>
          <p:nvPr>
            <p:ph idx="1"/>
          </p:nvPr>
        </p:nvSpPr>
        <p:spPr/>
        <p:txBody>
          <a:bodyPr/>
          <a:lstStyle/>
          <a:p>
            <a:r>
              <a:rPr lang="en-US" dirty="0"/>
              <a:t>A </a:t>
            </a:r>
            <a:r>
              <a:rPr lang="en-US" i="1" dirty="0"/>
              <a:t>Markov chain </a:t>
            </a:r>
            <a:r>
              <a:rPr lang="en-US" dirty="0"/>
              <a:t>is a mathematical tool that we can use to represent text.</a:t>
            </a:r>
          </a:p>
          <a:p>
            <a:pPr lvl="1"/>
            <a:r>
              <a:rPr lang="en-US" dirty="0"/>
              <a:t>It denotes the </a:t>
            </a:r>
            <a:r>
              <a:rPr lang="en-US" i="1" dirty="0"/>
              <a:t>probability</a:t>
            </a:r>
            <a:r>
              <a:rPr lang="en-US" dirty="0"/>
              <a:t> of a word occurring given the previous word.</a:t>
            </a:r>
          </a:p>
          <a:p>
            <a:pPr lvl="1"/>
            <a:r>
              <a:rPr lang="en-US" dirty="0"/>
              <a:t>P(</a:t>
            </a:r>
            <a:r>
              <a:rPr lang="en-US" dirty="0" err="1"/>
              <a:t>w</a:t>
            </a:r>
            <a:r>
              <a:rPr lang="en-US" baseline="-25000" dirty="0" err="1"/>
              <a:t>n</a:t>
            </a:r>
            <a:r>
              <a:rPr lang="en-US" dirty="0"/>
              <a:t>= “fox” | w</a:t>
            </a:r>
            <a:r>
              <a:rPr lang="en-US" baseline="-25000" dirty="0"/>
              <a:t>n-1</a:t>
            </a:r>
            <a:r>
              <a:rPr lang="en-US" dirty="0"/>
              <a:t> = “brown”).</a:t>
            </a:r>
          </a:p>
          <a:p>
            <a:pPr lvl="1"/>
            <a:endParaRPr lang="en-US" dirty="0"/>
          </a:p>
          <a:p>
            <a:r>
              <a:rPr lang="en-US" dirty="0"/>
              <a:t>We can estimate this from data.</a:t>
            </a:r>
          </a:p>
          <a:p>
            <a:endParaRPr lang="en-US" dirty="0"/>
          </a:p>
          <a:p>
            <a:r>
              <a:rPr lang="en-US" dirty="0"/>
              <a:t>But pairs of words are not enough.</a:t>
            </a:r>
          </a:p>
        </p:txBody>
      </p:sp>
    </p:spTree>
    <p:extLst>
      <p:ext uri="{BB962C8B-B14F-4D97-AF65-F5344CB8AC3E}">
        <p14:creationId xmlns:p14="http://schemas.microsoft.com/office/powerpoint/2010/main" val="2618453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2CF71-C256-7EA7-351E-E16CB956B0B3}"/>
              </a:ext>
            </a:extLst>
          </p:cNvPr>
          <p:cNvSpPr>
            <a:spLocks noGrp="1"/>
          </p:cNvSpPr>
          <p:nvPr>
            <p:ph idx="1"/>
          </p:nvPr>
        </p:nvSpPr>
        <p:spPr/>
        <p:txBody>
          <a:bodyPr>
            <a:normAutofit/>
          </a:bodyPr>
          <a:lstStyle/>
          <a:p>
            <a:r>
              <a:rPr lang="en-US" dirty="0"/>
              <a:t>We can extend this idea to what are called </a:t>
            </a:r>
            <a:r>
              <a:rPr lang="en-US" i="1" dirty="0"/>
              <a:t>n-grams.</a:t>
            </a:r>
          </a:p>
          <a:p>
            <a:pPr lvl="1"/>
            <a:r>
              <a:rPr lang="en-US" dirty="0"/>
              <a:t>Sequences of words.</a:t>
            </a:r>
          </a:p>
          <a:p>
            <a:r>
              <a:rPr lang="en-US" dirty="0"/>
              <a:t>Consider: “the quick brown fox jumped over the lazy dog.”</a:t>
            </a:r>
          </a:p>
          <a:p>
            <a:pPr marL="0" indent="0">
              <a:buNone/>
            </a:pPr>
            <a:endParaRPr lang="en-US" dirty="0"/>
          </a:p>
          <a:p>
            <a:pPr lvl="1"/>
            <a:r>
              <a:rPr lang="en-US" dirty="0"/>
              <a:t>Tri-grams: “the quick brown”, “quick brown fox”, “brown fox jumped”, “fox jumped over”, “jumped over the”, “over the lazy”, “the lazy dog.”</a:t>
            </a:r>
          </a:p>
          <a:p>
            <a:pPr lvl="1"/>
            <a:r>
              <a:rPr lang="en-US" dirty="0"/>
              <a:t>4-grams: “the quick brown fox”, “quick brown fox jumped”, “brown fox jumped over”, “fox jumped over the”, “jumped over the lazy”, “over the lazy dog.”</a:t>
            </a:r>
          </a:p>
          <a:p>
            <a:pPr lvl="1"/>
            <a:r>
              <a:rPr lang="en-US" dirty="0"/>
              <a:t>P(</a:t>
            </a:r>
            <a:r>
              <a:rPr lang="en-US" dirty="0" err="1"/>
              <a:t>w</a:t>
            </a:r>
            <a:r>
              <a:rPr lang="en-US" baseline="-25000" dirty="0" err="1"/>
              <a:t>n</a:t>
            </a:r>
            <a:r>
              <a:rPr lang="en-US" dirty="0"/>
              <a:t> = ‘dog’  | ‘</a:t>
            </a:r>
            <a:r>
              <a:rPr lang="en-US" dirty="0" err="1"/>
              <a:t>over’,’the’,’lazy</a:t>
            </a:r>
            <a:r>
              <a:rPr lang="en-US" dirty="0"/>
              <a:t>’)?</a:t>
            </a:r>
          </a:p>
        </p:txBody>
      </p:sp>
      <p:sp>
        <p:nvSpPr>
          <p:cNvPr id="4" name="Title 1">
            <a:extLst>
              <a:ext uri="{FF2B5EF4-FFF2-40B4-BE49-F238E27FC236}">
                <a16:creationId xmlns:a16="http://schemas.microsoft.com/office/drawing/2014/main" id="{4FC512C0-36D9-3B13-DA08-DF5FCF6EE197}"/>
              </a:ext>
            </a:extLst>
          </p:cNvPr>
          <p:cNvSpPr>
            <a:spLocks noGrp="1"/>
          </p:cNvSpPr>
          <p:nvPr>
            <p:ph type="title"/>
          </p:nvPr>
        </p:nvSpPr>
        <p:spPr/>
        <p:txBody>
          <a:bodyPr/>
          <a:lstStyle/>
          <a:p>
            <a:r>
              <a:rPr lang="en-US" dirty="0"/>
              <a:t>Markov chains and n-grams</a:t>
            </a:r>
          </a:p>
        </p:txBody>
      </p:sp>
    </p:spTree>
    <p:extLst>
      <p:ext uri="{BB962C8B-B14F-4D97-AF65-F5344CB8AC3E}">
        <p14:creationId xmlns:p14="http://schemas.microsoft.com/office/powerpoint/2010/main" val="112050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2A6D-27FB-C54A-5044-912B9182A36B}"/>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F35537C1-FC34-F10D-F7DD-7C1127FB79F9}"/>
              </a:ext>
            </a:extLst>
          </p:cNvPr>
          <p:cNvSpPr>
            <a:spLocks noGrp="1"/>
          </p:cNvSpPr>
          <p:nvPr>
            <p:ph idx="1"/>
          </p:nvPr>
        </p:nvSpPr>
        <p:spPr>
          <a:xfrm>
            <a:off x="838200" y="1825625"/>
            <a:ext cx="5025887" cy="4351338"/>
          </a:xfrm>
        </p:spPr>
        <p:txBody>
          <a:bodyPr/>
          <a:lstStyle/>
          <a:p>
            <a:r>
              <a:rPr lang="en-US" dirty="0"/>
              <a:t>What’s referred to as “AI” is a collection of different techniques and approaches for solving different problems.</a:t>
            </a:r>
          </a:p>
          <a:p>
            <a:r>
              <a:rPr lang="en-US" dirty="0"/>
              <a:t>There are some unifying ideas within this.</a:t>
            </a:r>
          </a:p>
          <a:p>
            <a:r>
              <a:rPr lang="en-US" i="1" dirty="0"/>
              <a:t>Generative AI</a:t>
            </a:r>
            <a:r>
              <a:rPr lang="en-US" dirty="0"/>
              <a:t> is just a small fraction of this much bigger world. </a:t>
            </a:r>
            <a:endParaRPr lang="en-US" i="1" dirty="0"/>
          </a:p>
        </p:txBody>
      </p:sp>
      <p:pic>
        <p:nvPicPr>
          <p:cNvPr id="4" name="Picture 2" descr="Where does GenAI fit within the AI landscape">
            <a:extLst>
              <a:ext uri="{FF2B5EF4-FFF2-40B4-BE49-F238E27FC236}">
                <a16:creationId xmlns:a16="http://schemas.microsoft.com/office/drawing/2014/main" id="{535BAFBE-D3B7-A040-C01E-CD3348B6B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885" y="1931194"/>
            <a:ext cx="42799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19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646331"/>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p:txBody>
      </p:sp>
    </p:spTree>
    <p:extLst>
      <p:ext uri="{BB962C8B-B14F-4D97-AF65-F5344CB8AC3E}">
        <p14:creationId xmlns:p14="http://schemas.microsoft.com/office/powerpoint/2010/main" val="2196980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1200329"/>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a:p>
            <a:pPr marL="342900" indent="-342900">
              <a:buAutoNum type="arabicPeriod"/>
            </a:pPr>
            <a:r>
              <a:rPr lang="en-US" dirty="0"/>
              <a:t>Impossibly large</a:t>
            </a:r>
          </a:p>
          <a:p>
            <a:pPr marL="342900" indent="-342900">
              <a:buAutoNum type="arabicPeriod"/>
            </a:pPr>
            <a:r>
              <a:rPr lang="en-US" dirty="0"/>
              <a:t>Most of the rows are not helpful. </a:t>
            </a:r>
          </a:p>
        </p:txBody>
      </p:sp>
    </p:spTree>
    <p:extLst>
      <p:ext uri="{BB962C8B-B14F-4D97-AF65-F5344CB8AC3E}">
        <p14:creationId xmlns:p14="http://schemas.microsoft.com/office/powerpoint/2010/main" val="1759717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40D5-259A-B4FC-2467-3604ED8CC05F}"/>
              </a:ext>
            </a:extLst>
          </p:cNvPr>
          <p:cNvSpPr>
            <a:spLocks noGrp="1"/>
          </p:cNvSpPr>
          <p:nvPr>
            <p:ph type="title"/>
          </p:nvPr>
        </p:nvSpPr>
        <p:spPr/>
        <p:txBody>
          <a:bodyPr/>
          <a:lstStyle/>
          <a:p>
            <a:r>
              <a:rPr lang="en-US" dirty="0"/>
              <a:t>Using a network to store text</a:t>
            </a:r>
          </a:p>
        </p:txBody>
      </p:sp>
      <p:sp>
        <p:nvSpPr>
          <p:cNvPr id="3" name="Content Placeholder 2">
            <a:extLst>
              <a:ext uri="{FF2B5EF4-FFF2-40B4-BE49-F238E27FC236}">
                <a16:creationId xmlns:a16="http://schemas.microsoft.com/office/drawing/2014/main" id="{03748E75-A745-4053-184A-D40C392C9951}"/>
              </a:ext>
            </a:extLst>
          </p:cNvPr>
          <p:cNvSpPr>
            <a:spLocks noGrp="1"/>
          </p:cNvSpPr>
          <p:nvPr>
            <p:ph idx="1"/>
          </p:nvPr>
        </p:nvSpPr>
        <p:spPr/>
        <p:txBody>
          <a:bodyPr/>
          <a:lstStyle/>
          <a:p>
            <a:r>
              <a:rPr lang="en-US" dirty="0"/>
              <a:t>Neural networks are really good at </a:t>
            </a:r>
            <a:r>
              <a:rPr lang="en-US" i="1" dirty="0"/>
              <a:t>compiling</a:t>
            </a:r>
            <a:r>
              <a:rPr lang="en-US" dirty="0"/>
              <a:t> this sort of data.</a:t>
            </a:r>
          </a:p>
          <a:p>
            <a:pPr lvl="1"/>
            <a:r>
              <a:rPr lang="en-US" dirty="0"/>
              <a:t>They automatically notice patterns in data and create </a:t>
            </a:r>
            <a:r>
              <a:rPr lang="en-US" i="1" dirty="0"/>
              <a:t>abstractions.</a:t>
            </a:r>
          </a:p>
          <a:p>
            <a:pPr lvl="1"/>
            <a:endParaRPr lang="en-US" i="1" dirty="0"/>
          </a:p>
          <a:p>
            <a:r>
              <a:rPr lang="en-US" dirty="0"/>
              <a:t>“The fluffy orange cat” and “the fluffy orange kitten” have similar usage patterns, and so they are generalized.</a:t>
            </a:r>
          </a:p>
        </p:txBody>
      </p:sp>
    </p:spTree>
    <p:extLst>
      <p:ext uri="{BB962C8B-B14F-4D97-AF65-F5344CB8AC3E}">
        <p14:creationId xmlns:p14="http://schemas.microsoft.com/office/powerpoint/2010/main" val="1786858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EEB-5E21-2701-ADB0-9CB0E8E95A8F}"/>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686D7567-0876-C0F8-C9FB-F1CD730753DF}"/>
              </a:ext>
            </a:extLst>
          </p:cNvPr>
          <p:cNvSpPr>
            <a:spLocks noGrp="1"/>
          </p:cNvSpPr>
          <p:nvPr>
            <p:ph idx="1"/>
          </p:nvPr>
        </p:nvSpPr>
        <p:spPr/>
        <p:txBody>
          <a:bodyPr>
            <a:normAutofit lnSpcReduction="10000"/>
          </a:bodyPr>
          <a:lstStyle/>
          <a:p>
            <a:r>
              <a:rPr lang="en-US" dirty="0"/>
              <a:t>A core insight in making neural networks work with text is the idea of an </a:t>
            </a:r>
            <a:r>
              <a:rPr lang="en-US" i="1" dirty="0"/>
              <a:t>embedding.</a:t>
            </a:r>
          </a:p>
          <a:p>
            <a:endParaRPr lang="en-US" i="1" dirty="0"/>
          </a:p>
          <a:p>
            <a:r>
              <a:rPr lang="en-US" dirty="0"/>
              <a:t>Idea: The space of text is too big and complicated.</a:t>
            </a:r>
          </a:p>
          <a:p>
            <a:pPr lvl="1"/>
            <a:r>
              <a:rPr lang="en-US" dirty="0"/>
              <a:t>Synonyms, multiple meanings, dimensionality</a:t>
            </a:r>
          </a:p>
          <a:p>
            <a:pPr lvl="1"/>
            <a:endParaRPr lang="en-US" dirty="0"/>
          </a:p>
          <a:p>
            <a:r>
              <a:rPr lang="en-US" i="1" dirty="0"/>
              <a:t>Map </a:t>
            </a:r>
            <a:r>
              <a:rPr lang="en-US" dirty="0"/>
              <a:t>a word or sentence into a smaller space.</a:t>
            </a:r>
          </a:p>
          <a:p>
            <a:endParaRPr lang="en-US" dirty="0"/>
          </a:p>
          <a:p>
            <a:pPr marL="0" indent="0">
              <a:buNone/>
            </a:pPr>
            <a:r>
              <a:rPr lang="en-US" dirty="0"/>
              <a:t>Goal: words or phrases with similar meanings should be close to each other in this new space.</a:t>
            </a:r>
          </a:p>
        </p:txBody>
      </p:sp>
    </p:spTree>
    <p:extLst>
      <p:ext uri="{BB962C8B-B14F-4D97-AF65-F5344CB8AC3E}">
        <p14:creationId xmlns:p14="http://schemas.microsoft.com/office/powerpoint/2010/main" val="1885419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5464-E471-69E1-7C21-B6FAB1C4C00D}"/>
              </a:ext>
            </a:extLst>
          </p:cNvPr>
          <p:cNvSpPr>
            <a:spLocks noGrp="1"/>
          </p:cNvSpPr>
          <p:nvPr>
            <p:ph type="title"/>
          </p:nvPr>
        </p:nvSpPr>
        <p:spPr/>
        <p:txBody>
          <a:bodyPr/>
          <a:lstStyle/>
          <a:p>
            <a:r>
              <a:rPr lang="en-US" dirty="0"/>
              <a:t>Embeddings</a:t>
            </a:r>
          </a:p>
        </p:txBody>
      </p:sp>
      <p:pic>
        <p:nvPicPr>
          <p:cNvPr id="3074" name="Picture 2" descr="t-SNE projection of word/sense embeddings. Green labels show the two... |  Download Scientific Diagram">
            <a:extLst>
              <a:ext uri="{FF2B5EF4-FFF2-40B4-BE49-F238E27FC236}">
                <a16:creationId xmlns:a16="http://schemas.microsoft.com/office/drawing/2014/main" id="{92F7A1DB-486D-8B7D-3BC8-DBF53F9E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 y="1581665"/>
            <a:ext cx="50594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23565-8D50-07DA-251D-2FFC88EC4ECD}"/>
              </a:ext>
            </a:extLst>
          </p:cNvPr>
          <p:cNvSpPr txBox="1"/>
          <p:nvPr/>
        </p:nvSpPr>
        <p:spPr>
          <a:xfrm>
            <a:off x="6096000" y="1581665"/>
            <a:ext cx="5535811" cy="4524315"/>
          </a:xfrm>
          <a:prstGeom prst="rect">
            <a:avLst/>
          </a:prstGeom>
          <a:noFill/>
        </p:spPr>
        <p:txBody>
          <a:bodyPr wrap="none" rtlCol="0">
            <a:spAutoFit/>
          </a:bodyPr>
          <a:lstStyle/>
          <a:p>
            <a:r>
              <a:rPr lang="en-US" dirty="0"/>
              <a:t>Tokenizing a document creates an </a:t>
            </a:r>
            <a:r>
              <a:rPr lang="en-US" i="1" dirty="0"/>
              <a:t>embedding.</a:t>
            </a:r>
            <a:endParaRPr lang="en-US" dirty="0"/>
          </a:p>
          <a:p>
            <a:endParaRPr lang="en-US" dirty="0"/>
          </a:p>
          <a:p>
            <a:r>
              <a:rPr lang="en-US" dirty="0"/>
              <a:t>Embeddings place a word or phrase in a </a:t>
            </a:r>
          </a:p>
          <a:p>
            <a:r>
              <a:rPr lang="en-US" dirty="0"/>
              <a:t>lower-dimensional space.</a:t>
            </a:r>
          </a:p>
          <a:p>
            <a:endParaRPr lang="en-US" dirty="0"/>
          </a:p>
          <a:p>
            <a:r>
              <a:rPr lang="en-US" dirty="0"/>
              <a:t>Words or concepts that are “similar” are close to each </a:t>
            </a:r>
          </a:p>
          <a:p>
            <a:r>
              <a:rPr lang="en-US" dirty="0"/>
              <a:t>other.</a:t>
            </a:r>
          </a:p>
          <a:p>
            <a:endParaRPr lang="en-US" dirty="0"/>
          </a:p>
          <a:p>
            <a:r>
              <a:rPr lang="en-US" dirty="0"/>
              <a:t>No human-level understanding of </a:t>
            </a:r>
            <a:r>
              <a:rPr lang="en-US" i="1" dirty="0"/>
              <a:t>why</a:t>
            </a:r>
            <a:r>
              <a:rPr lang="en-US" dirty="0"/>
              <a:t> these things are </a:t>
            </a:r>
          </a:p>
          <a:p>
            <a:r>
              <a:rPr lang="en-US" dirty="0"/>
              <a:t>near each other.</a:t>
            </a:r>
          </a:p>
          <a:p>
            <a:endParaRPr lang="en-US" dirty="0"/>
          </a:p>
          <a:p>
            <a:r>
              <a:rPr lang="en-US" dirty="0"/>
              <a:t>Learned from human data.</a:t>
            </a:r>
          </a:p>
          <a:p>
            <a:endParaRPr lang="en-US" dirty="0"/>
          </a:p>
          <a:p>
            <a:r>
              <a:rPr lang="en-US" dirty="0">
                <a:hlinkClick r:id="rId3"/>
              </a:rPr>
              <a:t>https://semantle.com/</a:t>
            </a:r>
            <a:endParaRPr lang="en-US" dirty="0"/>
          </a:p>
          <a:p>
            <a:endParaRPr lang="en-US" dirty="0"/>
          </a:p>
          <a:p>
            <a:r>
              <a:rPr lang="en-US" dirty="0"/>
              <a:t>We’ll come back to this concept.</a:t>
            </a:r>
          </a:p>
        </p:txBody>
      </p:sp>
    </p:spTree>
    <p:extLst>
      <p:ext uri="{BB962C8B-B14F-4D97-AF65-F5344CB8AC3E}">
        <p14:creationId xmlns:p14="http://schemas.microsoft.com/office/powerpoint/2010/main" val="3384397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EA0D-5DB7-433E-AE22-C0F4EF71018F}"/>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729D87B-1AD9-F15E-324C-75CBD38B2F1D}"/>
              </a:ext>
            </a:extLst>
          </p:cNvPr>
          <p:cNvSpPr>
            <a:spLocks noGrp="1"/>
          </p:cNvSpPr>
          <p:nvPr>
            <p:ph idx="1"/>
          </p:nvPr>
        </p:nvSpPr>
        <p:spPr/>
        <p:txBody>
          <a:bodyPr/>
          <a:lstStyle/>
          <a:p>
            <a:r>
              <a:rPr lang="en-US" dirty="0"/>
              <a:t>In 2018, researchers at Google extended earlier ideas in neural models to introduce the Transformer.</a:t>
            </a:r>
          </a:p>
          <a:p>
            <a:pPr lvl="1"/>
            <a:r>
              <a:rPr lang="en-US" dirty="0"/>
              <a:t>This is what underlies modern LLMs.</a:t>
            </a:r>
          </a:p>
          <a:p>
            <a:pPr lvl="1"/>
            <a:endParaRPr lang="en-US" dirty="0"/>
          </a:p>
          <a:p>
            <a:r>
              <a:rPr lang="en-US" dirty="0"/>
              <a:t>The original goal of the Transformer is to “transform” tokens in one language to another.</a:t>
            </a:r>
          </a:p>
          <a:p>
            <a:pPr lvl="1"/>
            <a:r>
              <a:rPr lang="en-US" dirty="0"/>
              <a:t>E.g. English into French.</a:t>
            </a:r>
          </a:p>
        </p:txBody>
      </p:sp>
    </p:spTree>
    <p:extLst>
      <p:ext uri="{BB962C8B-B14F-4D97-AF65-F5344CB8AC3E}">
        <p14:creationId xmlns:p14="http://schemas.microsoft.com/office/powerpoint/2010/main" val="4174892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BF36-9FA3-20EA-F0A2-63D12219E32C}"/>
              </a:ext>
            </a:extLst>
          </p:cNvPr>
          <p:cNvSpPr>
            <a:spLocks noGrp="1"/>
          </p:cNvSpPr>
          <p:nvPr>
            <p:ph type="title"/>
          </p:nvPr>
        </p:nvSpPr>
        <p:spPr/>
        <p:txBody>
          <a:bodyPr/>
          <a:lstStyle/>
          <a:p>
            <a:r>
              <a:rPr lang="en-US" dirty="0"/>
              <a:t>Transformers</a:t>
            </a:r>
          </a:p>
        </p:txBody>
      </p:sp>
      <p:pic>
        <p:nvPicPr>
          <p:cNvPr id="4" name="Picture 3">
            <a:extLst>
              <a:ext uri="{FF2B5EF4-FFF2-40B4-BE49-F238E27FC236}">
                <a16:creationId xmlns:a16="http://schemas.microsoft.com/office/drawing/2014/main" id="{41A25FB0-5F96-9993-363C-4B14A30953BD}"/>
              </a:ext>
            </a:extLst>
          </p:cNvPr>
          <p:cNvPicPr>
            <a:picLocks noChangeAspect="1"/>
          </p:cNvPicPr>
          <p:nvPr/>
        </p:nvPicPr>
        <p:blipFill>
          <a:blip r:embed="rId2"/>
          <a:stretch>
            <a:fillRect/>
          </a:stretch>
        </p:blipFill>
        <p:spPr>
          <a:xfrm>
            <a:off x="544749" y="1470816"/>
            <a:ext cx="8456579" cy="4597304"/>
          </a:xfrm>
          <a:prstGeom prst="rect">
            <a:avLst/>
          </a:prstGeom>
        </p:spPr>
      </p:pic>
      <p:sp>
        <p:nvSpPr>
          <p:cNvPr id="5" name="TextBox 4">
            <a:extLst>
              <a:ext uri="{FF2B5EF4-FFF2-40B4-BE49-F238E27FC236}">
                <a16:creationId xmlns:a16="http://schemas.microsoft.com/office/drawing/2014/main" id="{8797E8A7-6B17-D546-C269-1370717ACDB7}"/>
              </a:ext>
            </a:extLst>
          </p:cNvPr>
          <p:cNvSpPr txBox="1"/>
          <p:nvPr/>
        </p:nvSpPr>
        <p:spPr>
          <a:xfrm>
            <a:off x="9048976" y="1887166"/>
            <a:ext cx="2974411" cy="3416320"/>
          </a:xfrm>
          <a:prstGeom prst="rect">
            <a:avLst/>
          </a:prstGeom>
          <a:noFill/>
        </p:spPr>
        <p:txBody>
          <a:bodyPr wrap="square" rtlCol="0">
            <a:spAutoFit/>
          </a:bodyPr>
          <a:lstStyle/>
          <a:p>
            <a:r>
              <a:rPr lang="en-US" dirty="0"/>
              <a:t>The transformer consists of a set of </a:t>
            </a:r>
            <a:r>
              <a:rPr lang="en-US" i="1" dirty="0"/>
              <a:t>encoding</a:t>
            </a:r>
            <a:r>
              <a:rPr lang="en-US" dirty="0"/>
              <a:t> and </a:t>
            </a:r>
            <a:r>
              <a:rPr lang="en-US" i="1" dirty="0"/>
              <a:t>decoding </a:t>
            </a:r>
            <a:r>
              <a:rPr lang="en-US" dirty="0"/>
              <a:t>layers.</a:t>
            </a:r>
          </a:p>
          <a:p>
            <a:endParaRPr lang="en-US" i="1" dirty="0"/>
          </a:p>
          <a:p>
            <a:r>
              <a:rPr lang="en-US" dirty="0"/>
              <a:t>Each encoding layer passes information to the next layer up the stack.</a:t>
            </a:r>
          </a:p>
          <a:p>
            <a:endParaRPr lang="en-US" dirty="0"/>
          </a:p>
          <a:p>
            <a:r>
              <a:rPr lang="en-US" dirty="0"/>
              <a:t>Each decoding layer gets information from its predecessor, as well as the top encoding layer.</a:t>
            </a:r>
          </a:p>
        </p:txBody>
      </p:sp>
      <p:sp>
        <p:nvSpPr>
          <p:cNvPr id="6" name="TextBox 5">
            <a:extLst>
              <a:ext uri="{FF2B5EF4-FFF2-40B4-BE49-F238E27FC236}">
                <a16:creationId xmlns:a16="http://schemas.microsoft.com/office/drawing/2014/main" id="{E4DCB5BD-C643-18F7-2615-D62864D4BB2D}"/>
              </a:ext>
            </a:extLst>
          </p:cNvPr>
          <p:cNvSpPr txBox="1"/>
          <p:nvPr/>
        </p:nvSpPr>
        <p:spPr>
          <a:xfrm>
            <a:off x="1770434" y="6206247"/>
            <a:ext cx="3506024" cy="276999"/>
          </a:xfrm>
          <a:prstGeom prst="rect">
            <a:avLst/>
          </a:prstGeom>
          <a:noFill/>
        </p:spPr>
        <p:txBody>
          <a:bodyPr wrap="none" rtlCol="0">
            <a:spAutoFit/>
          </a:bodyPr>
          <a:lstStyle/>
          <a:p>
            <a:r>
              <a:rPr lang="en-US" sz="1200" dirty="0"/>
              <a:t>https://</a:t>
            </a:r>
            <a:r>
              <a:rPr lang="en-US" sz="1200" dirty="0" err="1"/>
              <a:t>jalammar.github.io</a:t>
            </a:r>
            <a:r>
              <a:rPr lang="en-US" sz="1200" dirty="0"/>
              <a:t>/illustrated-transformer/</a:t>
            </a:r>
          </a:p>
        </p:txBody>
      </p:sp>
    </p:spTree>
    <p:extLst>
      <p:ext uri="{BB962C8B-B14F-4D97-AF65-F5344CB8AC3E}">
        <p14:creationId xmlns:p14="http://schemas.microsoft.com/office/powerpoint/2010/main" val="907389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9014-D489-A594-D5B2-6B7A8B27D094}"/>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23DF8E6C-7B33-151E-440B-64414A76A046}"/>
              </a:ext>
            </a:extLst>
          </p:cNvPr>
          <p:cNvSpPr>
            <a:spLocks noGrp="1"/>
          </p:cNvSpPr>
          <p:nvPr>
            <p:ph idx="1"/>
          </p:nvPr>
        </p:nvSpPr>
        <p:spPr/>
        <p:txBody>
          <a:bodyPr/>
          <a:lstStyle/>
          <a:p>
            <a:r>
              <a:rPr lang="en-US" dirty="0"/>
              <a:t>Each encoding layer has two sublayers:</a:t>
            </a:r>
          </a:p>
          <a:p>
            <a:pPr lvl="1"/>
            <a:r>
              <a:rPr lang="en-US" dirty="0"/>
              <a:t>A </a:t>
            </a:r>
            <a:r>
              <a:rPr lang="en-US" i="1" dirty="0"/>
              <a:t>self-attention </a:t>
            </a:r>
            <a:r>
              <a:rPr lang="en-US" dirty="0"/>
              <a:t>layer.</a:t>
            </a:r>
          </a:p>
          <a:p>
            <a:pPr lvl="1"/>
            <a:r>
              <a:rPr lang="en-US" dirty="0"/>
              <a:t>A </a:t>
            </a:r>
            <a:r>
              <a:rPr lang="en-US" i="1" dirty="0"/>
              <a:t>dense</a:t>
            </a:r>
            <a:r>
              <a:rPr lang="en-US" dirty="0"/>
              <a:t> layer</a:t>
            </a:r>
          </a:p>
          <a:p>
            <a:pPr lvl="1"/>
            <a:endParaRPr lang="en-US" dirty="0"/>
          </a:p>
          <a:p>
            <a:r>
              <a:rPr lang="en-US" dirty="0"/>
              <a:t>The self-attention layer is the most complex. It uses a set of vectors (or </a:t>
            </a:r>
            <a:r>
              <a:rPr lang="en-US" i="1" dirty="0"/>
              <a:t>heads</a:t>
            </a:r>
            <a:r>
              <a:rPr lang="en-US" dirty="0"/>
              <a:t>) to:</a:t>
            </a:r>
          </a:p>
          <a:p>
            <a:pPr lvl="1"/>
            <a:r>
              <a:rPr lang="en-US" dirty="0"/>
              <a:t>Incorporate weighted information about surrounding words, based on both this word and its neighbors.</a:t>
            </a:r>
          </a:p>
          <a:p>
            <a:pPr lvl="1"/>
            <a:r>
              <a:rPr lang="en-US" dirty="0"/>
              <a:t>Incorporate sequence information, based on the specific word.</a:t>
            </a:r>
          </a:p>
          <a:p>
            <a:pPr lvl="2"/>
            <a:r>
              <a:rPr lang="en-US" dirty="0"/>
              <a:t>In essence, the transformer learns, for a set of words, which other words to pay attention to.</a:t>
            </a:r>
          </a:p>
        </p:txBody>
      </p:sp>
    </p:spTree>
    <p:extLst>
      <p:ext uri="{BB962C8B-B14F-4D97-AF65-F5344CB8AC3E}">
        <p14:creationId xmlns:p14="http://schemas.microsoft.com/office/powerpoint/2010/main" val="3562971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DAE-1D5C-3CA6-C717-0A638F8099EC}"/>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F383D2A2-870E-096E-282B-3CAB28D862F6}"/>
              </a:ext>
            </a:extLst>
          </p:cNvPr>
          <p:cNvSpPr>
            <a:spLocks noGrp="1"/>
          </p:cNvSpPr>
          <p:nvPr>
            <p:ph idx="1"/>
          </p:nvPr>
        </p:nvSpPr>
        <p:spPr/>
        <p:txBody>
          <a:bodyPr>
            <a:normAutofit/>
          </a:bodyPr>
          <a:lstStyle/>
          <a:p>
            <a:r>
              <a:rPr lang="en-US" i="1" dirty="0"/>
              <a:t>Self-attention </a:t>
            </a:r>
            <a:r>
              <a:rPr lang="en-US" dirty="0"/>
              <a:t>is a mechanism that allows the network to learn which other words to pay attention to for a given input.</a:t>
            </a:r>
            <a:endParaRPr lang="en-US" i="1" dirty="0"/>
          </a:p>
          <a:p>
            <a:endParaRPr lang="en-US" dirty="0"/>
          </a:p>
          <a:p>
            <a:r>
              <a:rPr lang="en-US" dirty="0"/>
              <a:t>The quick brown fox jumped over the lazy dog</a:t>
            </a:r>
          </a:p>
        </p:txBody>
      </p:sp>
      <p:sp>
        <p:nvSpPr>
          <p:cNvPr id="12" name="Arc 11">
            <a:extLst>
              <a:ext uri="{FF2B5EF4-FFF2-40B4-BE49-F238E27FC236}">
                <a16:creationId xmlns:a16="http://schemas.microsoft.com/office/drawing/2014/main" id="{96127B78-E364-66D6-8AB2-B7027DBBD754}"/>
              </a:ext>
            </a:extLst>
          </p:cNvPr>
          <p:cNvSpPr/>
          <p:nvPr/>
        </p:nvSpPr>
        <p:spPr>
          <a:xfrm rot="16753234">
            <a:off x="3927658" y="2891302"/>
            <a:ext cx="894522" cy="805070"/>
          </a:xfrm>
          <a:prstGeom prst="arc">
            <a:avLst>
              <a:gd name="adj1" fmla="val 16200000"/>
              <a:gd name="adj2" fmla="val 5101819"/>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ACD3E734-977B-0649-B6FE-95219E78437A}"/>
              </a:ext>
            </a:extLst>
          </p:cNvPr>
          <p:cNvSpPr/>
          <p:nvPr/>
        </p:nvSpPr>
        <p:spPr>
          <a:xfrm rot="16753234">
            <a:off x="5126158" y="1751660"/>
            <a:ext cx="1412205" cy="3673870"/>
          </a:xfrm>
          <a:prstGeom prst="arc">
            <a:avLst>
              <a:gd name="adj1" fmla="val 16227592"/>
              <a:gd name="adj2" fmla="val 5064231"/>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791C234-6BB4-FF23-FEFD-3CEAC52AAE76}"/>
              </a:ext>
            </a:extLst>
          </p:cNvPr>
          <p:cNvSpPr/>
          <p:nvPr/>
        </p:nvSpPr>
        <p:spPr>
          <a:xfrm>
            <a:off x="3313935" y="3327909"/>
            <a:ext cx="894522" cy="805070"/>
          </a:xfrm>
          <a:prstGeom prst="arc">
            <a:avLst>
              <a:gd name="adj1" fmla="val 16200000"/>
              <a:gd name="adj2" fmla="val 10909960"/>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79DAF46-AFCA-9896-4C74-67B946C3B656}"/>
              </a:ext>
            </a:extLst>
          </p:cNvPr>
          <p:cNvSpPr txBox="1"/>
          <p:nvPr/>
        </p:nvSpPr>
        <p:spPr>
          <a:xfrm>
            <a:off x="5345011" y="4057499"/>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sp>
        <p:nvSpPr>
          <p:cNvPr id="16" name="TextBox 15">
            <a:extLst>
              <a:ext uri="{FF2B5EF4-FFF2-40B4-BE49-F238E27FC236}">
                <a16:creationId xmlns:a16="http://schemas.microsoft.com/office/drawing/2014/main" id="{C8FB9E34-8505-7F23-4ACB-5F58FEAFD2F7}"/>
              </a:ext>
            </a:extLst>
          </p:cNvPr>
          <p:cNvSpPr txBox="1"/>
          <p:nvPr/>
        </p:nvSpPr>
        <p:spPr>
          <a:xfrm>
            <a:off x="7758602" y="4001294"/>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cxnSp>
        <p:nvCxnSpPr>
          <p:cNvPr id="18" name="Straight Arrow Connector 17">
            <a:extLst>
              <a:ext uri="{FF2B5EF4-FFF2-40B4-BE49-F238E27FC236}">
                <a16:creationId xmlns:a16="http://schemas.microsoft.com/office/drawing/2014/main" id="{DE028CB5-DD05-7D63-B8B3-3367D602FE20}"/>
              </a:ext>
            </a:extLst>
          </p:cNvPr>
          <p:cNvCxnSpPr/>
          <p:nvPr/>
        </p:nvCxnSpPr>
        <p:spPr>
          <a:xfrm flipV="1">
            <a:off x="6096000" y="4757351"/>
            <a:ext cx="1662602" cy="370703"/>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D2AC42-38C7-AC21-BEC5-4394ECCA6ACA}"/>
              </a:ext>
            </a:extLst>
          </p:cNvPr>
          <p:cNvCxnSpPr>
            <a:cxnSpLocks/>
          </p:cNvCxnSpPr>
          <p:nvPr/>
        </p:nvCxnSpPr>
        <p:spPr>
          <a:xfrm>
            <a:off x="6095999" y="5193088"/>
            <a:ext cx="1662602" cy="1124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29B834E-4E14-CA6C-D2B0-CF9F8217CD3D}"/>
              </a:ext>
            </a:extLst>
          </p:cNvPr>
          <p:cNvCxnSpPr>
            <a:cxnSpLocks/>
          </p:cNvCxnSpPr>
          <p:nvPr/>
        </p:nvCxnSpPr>
        <p:spPr>
          <a:xfrm>
            <a:off x="6207754" y="5249288"/>
            <a:ext cx="1673723" cy="11293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47D8E15-D7FE-7164-2038-FF8A4D0B4241}"/>
              </a:ext>
            </a:extLst>
          </p:cNvPr>
          <p:cNvCxnSpPr>
            <a:cxnSpLocks/>
          </p:cNvCxnSpPr>
          <p:nvPr/>
        </p:nvCxnSpPr>
        <p:spPr>
          <a:xfrm flipV="1">
            <a:off x="6095999" y="4188958"/>
            <a:ext cx="1729600" cy="8545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62E338D-A8FE-0937-3810-3713EA7321A6}"/>
              </a:ext>
            </a:extLst>
          </p:cNvPr>
          <p:cNvCxnSpPr>
            <a:cxnSpLocks/>
          </p:cNvCxnSpPr>
          <p:nvPr/>
        </p:nvCxnSpPr>
        <p:spPr>
          <a:xfrm flipV="1">
            <a:off x="6095998" y="4576117"/>
            <a:ext cx="1815004" cy="46741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653CF6B-4A2F-2D03-7975-26CAB5C4FC99}"/>
              </a:ext>
            </a:extLst>
          </p:cNvPr>
          <p:cNvCxnSpPr>
            <a:cxnSpLocks/>
          </p:cNvCxnSpPr>
          <p:nvPr/>
        </p:nvCxnSpPr>
        <p:spPr>
          <a:xfrm>
            <a:off x="6290625" y="5242005"/>
            <a:ext cx="1534974" cy="39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6A6A7FA-E06C-2CA2-EA24-8C79315F5718}"/>
              </a:ext>
            </a:extLst>
          </p:cNvPr>
          <p:cNvCxnSpPr>
            <a:cxnSpLocks/>
          </p:cNvCxnSpPr>
          <p:nvPr/>
        </p:nvCxnSpPr>
        <p:spPr>
          <a:xfrm>
            <a:off x="6208245" y="5233765"/>
            <a:ext cx="1617354" cy="606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E002BD-95F7-8DEF-AD7C-9A130E5AA032}"/>
              </a:ext>
            </a:extLst>
          </p:cNvPr>
          <p:cNvCxnSpPr>
            <a:cxnSpLocks/>
          </p:cNvCxnSpPr>
          <p:nvPr/>
        </p:nvCxnSpPr>
        <p:spPr>
          <a:xfrm>
            <a:off x="6319455" y="5357334"/>
            <a:ext cx="1562022" cy="7138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3508135-2E5C-1DAD-190E-C9F62EE741FE}"/>
              </a:ext>
            </a:extLst>
          </p:cNvPr>
          <p:cNvSpPr txBox="1"/>
          <p:nvPr/>
        </p:nvSpPr>
        <p:spPr>
          <a:xfrm>
            <a:off x="147763" y="4732108"/>
            <a:ext cx="4477701" cy="1200329"/>
          </a:xfrm>
          <a:prstGeom prst="rect">
            <a:avLst/>
          </a:prstGeom>
          <a:noFill/>
        </p:spPr>
        <p:txBody>
          <a:bodyPr wrap="none" rtlCol="0">
            <a:spAutoFit/>
          </a:bodyPr>
          <a:lstStyle/>
          <a:p>
            <a:r>
              <a:rPr lang="en-US" dirty="0"/>
              <a:t>For every word, </a:t>
            </a:r>
          </a:p>
          <a:p>
            <a:r>
              <a:rPr lang="en-US" dirty="0"/>
              <a:t>what other word should we pay attention to?</a:t>
            </a:r>
          </a:p>
          <a:p>
            <a:endParaRPr lang="en-US" dirty="0"/>
          </a:p>
          <a:p>
            <a:r>
              <a:rPr lang="en-US" dirty="0"/>
              <a:t>We use this to map into a </a:t>
            </a:r>
            <a:r>
              <a:rPr lang="en-US" i="1" dirty="0"/>
              <a:t>latent space.</a:t>
            </a:r>
            <a:endParaRPr lang="en-US" dirty="0"/>
          </a:p>
        </p:txBody>
      </p:sp>
    </p:spTree>
    <p:extLst>
      <p:ext uri="{BB962C8B-B14F-4D97-AF65-F5344CB8AC3E}">
        <p14:creationId xmlns:p14="http://schemas.microsoft.com/office/powerpoint/2010/main" val="2149870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9177-4CBE-2DD2-185E-ADA480DED35F}"/>
              </a:ext>
            </a:extLst>
          </p:cNvPr>
          <p:cNvSpPr>
            <a:spLocks noGrp="1"/>
          </p:cNvSpPr>
          <p:nvPr>
            <p:ph type="title"/>
          </p:nvPr>
        </p:nvSpPr>
        <p:spPr>
          <a:xfrm>
            <a:off x="838200" y="365126"/>
            <a:ext cx="10515600" cy="1146632"/>
          </a:xfrm>
        </p:spPr>
        <p:txBody>
          <a:bodyPr/>
          <a:lstStyle/>
          <a:p>
            <a:r>
              <a:rPr lang="en-US" dirty="0"/>
              <a:t>Transformers</a:t>
            </a:r>
          </a:p>
        </p:txBody>
      </p:sp>
      <p:sp>
        <p:nvSpPr>
          <p:cNvPr id="3" name="Content Placeholder 2">
            <a:extLst>
              <a:ext uri="{FF2B5EF4-FFF2-40B4-BE49-F238E27FC236}">
                <a16:creationId xmlns:a16="http://schemas.microsoft.com/office/drawing/2014/main" id="{A041D8E9-2491-0AD4-06CD-D9F009A1E4E5}"/>
              </a:ext>
            </a:extLst>
          </p:cNvPr>
          <p:cNvSpPr>
            <a:spLocks noGrp="1"/>
          </p:cNvSpPr>
          <p:nvPr>
            <p:ph idx="1"/>
          </p:nvPr>
        </p:nvSpPr>
        <p:spPr>
          <a:xfrm>
            <a:off x="301487" y="1661905"/>
            <a:ext cx="5920409" cy="4569929"/>
          </a:xfrm>
        </p:spPr>
        <p:txBody>
          <a:bodyPr>
            <a:normAutofit/>
          </a:bodyPr>
          <a:lstStyle/>
          <a:p>
            <a:r>
              <a:rPr lang="en-US" dirty="0"/>
              <a:t>The </a:t>
            </a:r>
            <a:r>
              <a:rPr lang="en-US" i="1" dirty="0"/>
              <a:t>transformer</a:t>
            </a:r>
            <a:r>
              <a:rPr lang="en-US" dirty="0"/>
              <a:t> is a kind of </a:t>
            </a:r>
            <a:r>
              <a:rPr lang="en-US" i="1" dirty="0"/>
              <a:t>neural network </a:t>
            </a:r>
            <a:r>
              <a:rPr lang="en-US" dirty="0"/>
              <a:t>(a particular AI architecture)</a:t>
            </a:r>
          </a:p>
          <a:p>
            <a:pPr marL="0" indent="0">
              <a:buNone/>
            </a:pPr>
            <a:endParaRPr lang="en-US" dirty="0"/>
          </a:p>
          <a:p>
            <a:r>
              <a:rPr lang="en-US" dirty="0"/>
              <a:t>It’s really good at </a:t>
            </a:r>
            <a:r>
              <a:rPr lang="en-US" i="1" dirty="0"/>
              <a:t>mapping</a:t>
            </a:r>
            <a:r>
              <a:rPr lang="en-US" dirty="0"/>
              <a:t> inputs to outputs.</a:t>
            </a:r>
          </a:p>
          <a:p>
            <a:endParaRPr lang="en-US" dirty="0"/>
          </a:p>
          <a:p>
            <a:r>
              <a:rPr lang="en-US" dirty="0"/>
              <a:t>Key idea: </a:t>
            </a:r>
            <a:r>
              <a:rPr lang="en-US" i="1" dirty="0"/>
              <a:t>attention</a:t>
            </a:r>
            <a:r>
              <a:rPr lang="en-US" dirty="0"/>
              <a:t> is used to detect what words to pay attention to.</a:t>
            </a:r>
          </a:p>
        </p:txBody>
      </p:sp>
      <p:pic>
        <p:nvPicPr>
          <p:cNvPr id="2050" name="Picture 2" descr="Transformer: A Novel Neural Network Architecture for Language Understanding">
            <a:extLst>
              <a:ext uri="{FF2B5EF4-FFF2-40B4-BE49-F238E27FC236}">
                <a16:creationId xmlns:a16="http://schemas.microsoft.com/office/drawing/2014/main" id="{B77B3A51-85D3-E054-931B-CD0B58C2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008" y="2330468"/>
            <a:ext cx="4703750" cy="1943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649790-4D82-4D63-84B1-4A70A1037094}"/>
              </a:ext>
            </a:extLst>
          </p:cNvPr>
          <p:cNvSpPr txBox="1"/>
          <p:nvPr/>
        </p:nvSpPr>
        <p:spPr>
          <a:xfrm>
            <a:off x="7325139" y="4422913"/>
            <a:ext cx="4422913" cy="923330"/>
          </a:xfrm>
          <a:prstGeom prst="rect">
            <a:avLst/>
          </a:prstGeom>
          <a:noFill/>
        </p:spPr>
        <p:txBody>
          <a:bodyPr wrap="square" rtlCol="0">
            <a:spAutoFit/>
          </a:bodyPr>
          <a:lstStyle/>
          <a:p>
            <a:r>
              <a:rPr lang="en-US" dirty="0"/>
              <a:t>The transformer </a:t>
            </a:r>
            <a:r>
              <a:rPr lang="en-US" i="1" dirty="0"/>
              <a:t>adaptively</a:t>
            </a:r>
            <a:r>
              <a:rPr lang="en-US" dirty="0"/>
              <a:t> pays attention to particular words based on the word being processed.</a:t>
            </a:r>
          </a:p>
        </p:txBody>
      </p:sp>
    </p:spTree>
    <p:extLst>
      <p:ext uri="{BB962C8B-B14F-4D97-AF65-F5344CB8AC3E}">
        <p14:creationId xmlns:p14="http://schemas.microsoft.com/office/powerpoint/2010/main" val="167672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FF7D-4C34-4194-03A1-D3AB023DE0BB}"/>
              </a:ext>
            </a:extLst>
          </p:cNvPr>
          <p:cNvSpPr>
            <a:spLocks noGrp="1"/>
          </p:cNvSpPr>
          <p:nvPr>
            <p:ph type="title"/>
          </p:nvPr>
        </p:nvSpPr>
        <p:spPr/>
        <p:txBody>
          <a:bodyPr/>
          <a:lstStyle/>
          <a:p>
            <a:r>
              <a:rPr lang="en-US" dirty="0"/>
              <a:t>Decoding</a:t>
            </a:r>
          </a:p>
        </p:txBody>
      </p:sp>
      <p:sp>
        <p:nvSpPr>
          <p:cNvPr id="3" name="Content Placeholder 2">
            <a:extLst>
              <a:ext uri="{FF2B5EF4-FFF2-40B4-BE49-F238E27FC236}">
                <a16:creationId xmlns:a16="http://schemas.microsoft.com/office/drawing/2014/main" id="{A99D49F6-1924-8CDC-3041-B327A9B4B30D}"/>
              </a:ext>
            </a:extLst>
          </p:cNvPr>
          <p:cNvSpPr>
            <a:spLocks noGrp="1"/>
          </p:cNvSpPr>
          <p:nvPr>
            <p:ph idx="1"/>
          </p:nvPr>
        </p:nvSpPr>
        <p:spPr/>
        <p:txBody>
          <a:bodyPr/>
          <a:lstStyle/>
          <a:p>
            <a:r>
              <a:rPr lang="en-US" dirty="0"/>
              <a:t>The decoder is like the encoder in reverse.</a:t>
            </a:r>
          </a:p>
          <a:p>
            <a:r>
              <a:rPr lang="en-US" dirty="0"/>
              <a:t>Three layers:</a:t>
            </a:r>
          </a:p>
          <a:p>
            <a:pPr lvl="1"/>
            <a:r>
              <a:rPr lang="en-US" dirty="0"/>
              <a:t>Self-attention</a:t>
            </a:r>
          </a:p>
          <a:p>
            <a:pPr lvl="1"/>
            <a:r>
              <a:rPr lang="en-US" dirty="0"/>
              <a:t>Encoder-decoder attention</a:t>
            </a:r>
          </a:p>
          <a:p>
            <a:pPr lvl="1"/>
            <a:r>
              <a:rPr lang="en-US" dirty="0"/>
              <a:t>Feedforward neural network.</a:t>
            </a:r>
          </a:p>
          <a:p>
            <a:pPr lvl="1"/>
            <a:endParaRPr lang="en-US" dirty="0"/>
          </a:p>
          <a:p>
            <a:r>
              <a:rPr lang="en-US" dirty="0"/>
              <a:t>The self-attention layer takes input from the previous layer.</a:t>
            </a:r>
          </a:p>
          <a:p>
            <a:r>
              <a:rPr lang="en-US" dirty="0"/>
              <a:t>The encoder-decoder layer takes input from the top encoding layer.</a:t>
            </a:r>
          </a:p>
          <a:p>
            <a:pPr marL="457200" lvl="1" indent="0">
              <a:buNone/>
            </a:pPr>
            <a:endParaRPr lang="en-US" dirty="0"/>
          </a:p>
        </p:txBody>
      </p:sp>
    </p:spTree>
    <p:extLst>
      <p:ext uri="{BB962C8B-B14F-4D97-AF65-F5344CB8AC3E}">
        <p14:creationId xmlns:p14="http://schemas.microsoft.com/office/powerpoint/2010/main" val="2863764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3AC6-B75F-BE4B-3A9D-CF6B505FB377}"/>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B75E7AA1-B49B-E951-07A5-E76C3C16A1D6}"/>
              </a:ext>
            </a:extLst>
          </p:cNvPr>
          <p:cNvSpPr>
            <a:spLocks noGrp="1"/>
          </p:cNvSpPr>
          <p:nvPr>
            <p:ph idx="1"/>
          </p:nvPr>
        </p:nvSpPr>
        <p:spPr/>
        <p:txBody>
          <a:bodyPr/>
          <a:lstStyle/>
          <a:p>
            <a:r>
              <a:rPr lang="en-US" dirty="0"/>
              <a:t>The top layer of the decoder emits a sequence of floats.</a:t>
            </a:r>
          </a:p>
          <a:p>
            <a:endParaRPr lang="en-US" dirty="0"/>
          </a:p>
          <a:p>
            <a:r>
              <a:rPr lang="en-US" dirty="0"/>
              <a:t>These are then fed into a </a:t>
            </a:r>
            <a:r>
              <a:rPr lang="en-US" dirty="0" err="1"/>
              <a:t>softmax</a:t>
            </a:r>
            <a:r>
              <a:rPr lang="en-US" dirty="0"/>
              <a:t> layer of size </a:t>
            </a:r>
            <a:r>
              <a:rPr lang="en-US" dirty="0" err="1"/>
              <a:t>vocab_size</a:t>
            </a:r>
            <a:r>
              <a:rPr lang="en-US" dirty="0"/>
              <a:t>.</a:t>
            </a:r>
          </a:p>
          <a:p>
            <a:endParaRPr lang="en-US" dirty="0"/>
          </a:p>
          <a:p>
            <a:r>
              <a:rPr lang="en-US" dirty="0"/>
              <a:t>Training happens in a supervised fashion, using stochastic gradient descent.</a:t>
            </a:r>
          </a:p>
          <a:p>
            <a:pPr lvl="1"/>
            <a:r>
              <a:rPr lang="en-US" dirty="0"/>
              <a:t>We present the network with batched masked input data, generate outputs, and then compare the distribution of expected to actual using cross categorical entropy to compute loss. </a:t>
            </a:r>
          </a:p>
        </p:txBody>
      </p:sp>
    </p:spTree>
    <p:extLst>
      <p:ext uri="{BB962C8B-B14F-4D97-AF65-F5344CB8AC3E}">
        <p14:creationId xmlns:p14="http://schemas.microsoft.com/office/powerpoint/2010/main" val="79635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3B1F-DF9E-438F-5968-872B6E4A6F81}"/>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BF036225-52EC-ABFA-76FA-D05211E1535A}"/>
              </a:ext>
            </a:extLst>
          </p:cNvPr>
          <p:cNvSpPr>
            <a:spLocks noGrp="1"/>
          </p:cNvSpPr>
          <p:nvPr>
            <p:ph idx="1"/>
          </p:nvPr>
        </p:nvSpPr>
        <p:spPr/>
        <p:txBody>
          <a:bodyPr/>
          <a:lstStyle/>
          <a:p>
            <a:r>
              <a:rPr lang="en-US" dirty="0"/>
              <a:t>Currently, some LLMs are </a:t>
            </a:r>
            <a:r>
              <a:rPr lang="en-US" i="1" dirty="0"/>
              <a:t>encoder-only</a:t>
            </a:r>
            <a:r>
              <a:rPr lang="en-US" dirty="0"/>
              <a:t>, some are </a:t>
            </a:r>
            <a:r>
              <a:rPr lang="en-US" i="1" dirty="0"/>
              <a:t>decoder-only</a:t>
            </a:r>
            <a:r>
              <a:rPr lang="en-US" dirty="0"/>
              <a:t>, and some are </a:t>
            </a:r>
            <a:r>
              <a:rPr lang="en-US" i="1" dirty="0"/>
              <a:t>encoder-decoder.</a:t>
            </a:r>
            <a:endParaRPr lang="en-US" dirty="0"/>
          </a:p>
          <a:p>
            <a:endParaRPr lang="en-US" dirty="0"/>
          </a:p>
          <a:p>
            <a:r>
              <a:rPr lang="en-US" dirty="0"/>
              <a:t>The GPT family, Bard, and Meta’s </a:t>
            </a:r>
            <a:r>
              <a:rPr lang="en-US" dirty="0" err="1"/>
              <a:t>LlaMA</a:t>
            </a:r>
            <a:r>
              <a:rPr lang="en-US" dirty="0"/>
              <a:t> family are all decoder-only approaches that have recently been very successful.</a:t>
            </a:r>
          </a:p>
        </p:txBody>
      </p:sp>
    </p:spTree>
    <p:extLst>
      <p:ext uri="{BB962C8B-B14F-4D97-AF65-F5344CB8AC3E}">
        <p14:creationId xmlns:p14="http://schemas.microsoft.com/office/powerpoint/2010/main" val="2220228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
        <p:nvSpPr>
          <p:cNvPr id="342" name="文本框 308">
            <a:extLst>
              <a:ext uri="{FF2B5EF4-FFF2-40B4-BE49-F238E27FC236}">
                <a16:creationId xmlns:a16="http://schemas.microsoft.com/office/drawing/2014/main" id="{CC145D6A-0E43-FE46-B305-8B9C99EFD8E1}"/>
              </a:ext>
            </a:extLst>
          </p:cNvPr>
          <p:cNvSpPr txBox="1"/>
          <p:nvPr/>
        </p:nvSpPr>
        <p:spPr>
          <a:xfrm>
            <a:off x="2620604" y="257312"/>
            <a:ext cx="1466144" cy="784521"/>
          </a:xfrm>
          <a:prstGeom prst="rect">
            <a:avLst/>
          </a:prstGeom>
          <a:noFill/>
        </p:spPr>
        <p:txBody>
          <a:bodyPr wrap="square" rtlCol="0">
            <a:spAutoFit/>
          </a:bodyPr>
          <a:lstStyle/>
          <a:p>
            <a:pPr algn="ctr"/>
            <a:r>
              <a:rPr kumimoji="1" lang="en-US" altLang="zh-CN" sz="1446" b="1" spc="-145" dirty="0">
                <a:latin typeface="Monaco" pitchFamily="2" charset="0"/>
              </a:rPr>
              <a:t>LLM</a:t>
            </a:r>
          </a:p>
          <a:p>
            <a:pPr algn="ctr"/>
            <a:r>
              <a:rPr kumimoji="1" lang="en-US" altLang="zh-CN" sz="1446" b="1" spc="-145" dirty="0">
                <a:latin typeface="Monaco" pitchFamily="2" charset="0"/>
              </a:rPr>
              <a:t>Evolutionary</a:t>
            </a:r>
          </a:p>
          <a:p>
            <a:pPr algn="ctr"/>
            <a:r>
              <a:rPr kumimoji="1" lang="en-US" altLang="zh-CN" sz="1446" b="1" spc="-145" dirty="0">
                <a:latin typeface="Monaco" pitchFamily="2" charset="0"/>
              </a:rPr>
              <a:t>Tree</a:t>
            </a:r>
            <a:endParaRPr kumimoji="1" lang="zh-CN" altLang="en-US" sz="1446" b="1" spc="-145" dirty="0">
              <a:latin typeface="Monaco" pitchFamily="2" charset="0"/>
            </a:endParaRPr>
          </a:p>
        </p:txBody>
      </p:sp>
      <p:sp>
        <p:nvSpPr>
          <p:cNvPr id="343" name="圆角矩形 106">
            <a:extLst>
              <a:ext uri="{FF2B5EF4-FFF2-40B4-BE49-F238E27FC236}">
                <a16:creationId xmlns:a16="http://schemas.microsoft.com/office/drawing/2014/main" id="{D7432BBD-0B15-7B44-9C75-61895DF437DE}"/>
              </a:ext>
            </a:extLst>
          </p:cNvPr>
          <p:cNvSpPr/>
          <p:nvPr/>
        </p:nvSpPr>
        <p:spPr>
          <a:xfrm>
            <a:off x="2878986" y="1701451"/>
            <a:ext cx="971883" cy="181580"/>
          </a:xfrm>
          <a:prstGeom prst="roundRect">
            <a:avLst/>
          </a:prstGeom>
          <a:solidFill>
            <a:srgbClr val="ADAFB5"/>
          </a:solidFill>
          <a:ln w="25400" cmpd="sng">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52" dirty="0">
                <a:solidFill>
                  <a:schemeClr val="bg1"/>
                </a:solidFill>
                <a:latin typeface="Monaco" pitchFamily="2" charset="77"/>
              </a:rPr>
              <a:t>Open-Source</a:t>
            </a:r>
            <a:endParaRPr kumimoji="1" lang="zh-CN" altLang="en-US" sz="1033" b="1" spc="-52" dirty="0">
              <a:solidFill>
                <a:schemeClr val="bg1"/>
              </a:solidFill>
              <a:latin typeface="Monaco" pitchFamily="2" charset="77"/>
            </a:endParaRPr>
          </a:p>
        </p:txBody>
      </p:sp>
      <p:sp>
        <p:nvSpPr>
          <p:cNvPr id="344" name="圆角矩形 106">
            <a:extLst>
              <a:ext uri="{FF2B5EF4-FFF2-40B4-BE49-F238E27FC236}">
                <a16:creationId xmlns:a16="http://schemas.microsoft.com/office/drawing/2014/main" id="{70EBA18A-81A6-6548-8920-CFEF987D0E4D}"/>
              </a:ext>
            </a:extLst>
          </p:cNvPr>
          <p:cNvSpPr/>
          <p:nvPr/>
        </p:nvSpPr>
        <p:spPr>
          <a:xfrm>
            <a:off x="2878986" y="1867849"/>
            <a:ext cx="971890" cy="363160"/>
          </a:xfrm>
          <a:prstGeom prst="roundRect">
            <a:avLst/>
          </a:prstGeom>
          <a:noFill/>
          <a:ln w="25400">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62" dirty="0">
                <a:solidFill>
                  <a:schemeClr val="bg2">
                    <a:lumMod val="25000"/>
                    <a:alpha val="70887"/>
                  </a:schemeClr>
                </a:solidFill>
                <a:latin typeface="Monaco" pitchFamily="2" charset="77"/>
              </a:rPr>
              <a:t>Closed-Source</a:t>
            </a:r>
            <a:endParaRPr kumimoji="1" lang="zh-CN" altLang="en-US" sz="1033" b="1" spc="-62" dirty="0">
              <a:solidFill>
                <a:schemeClr val="bg2">
                  <a:lumMod val="25000"/>
                  <a:alpha val="70887"/>
                </a:schemeClr>
              </a:solidFill>
              <a:latin typeface="Monaco" pitchFamily="2" charset="77"/>
            </a:endParaRPr>
          </a:p>
        </p:txBody>
      </p:sp>
    </p:spTree>
    <p:extLst>
      <p:ext uri="{BB962C8B-B14F-4D97-AF65-F5344CB8AC3E}">
        <p14:creationId xmlns:p14="http://schemas.microsoft.com/office/powerpoint/2010/main" val="354480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V="1">
            <a:off x="2647516" y="5695814"/>
            <a:ext cx="0" cy="329840"/>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grpSp>
        <p:nvGrpSpPr>
          <p:cNvPr id="282" name="组合 281">
            <a:extLst>
              <a:ext uri="{FF2B5EF4-FFF2-40B4-BE49-F238E27FC236}">
                <a16:creationId xmlns:a16="http://schemas.microsoft.com/office/drawing/2014/main" id="{4A4E8EB7-DF4B-0042-974A-7C11C6DDF82A}"/>
              </a:ext>
            </a:extLst>
          </p:cNvPr>
          <p:cNvGrpSpPr/>
          <p:nvPr/>
        </p:nvGrpSpPr>
        <p:grpSpPr>
          <a:xfrm>
            <a:off x="5233220" y="5894709"/>
            <a:ext cx="266121" cy="142201"/>
            <a:chOff x="4739885" y="8222991"/>
            <a:chExt cx="1249701" cy="667769"/>
          </a:xfrm>
        </p:grpSpPr>
        <p:sp>
          <p:nvSpPr>
            <p:cNvPr id="284" name="梯形 283">
              <a:extLst>
                <a:ext uri="{FF2B5EF4-FFF2-40B4-BE49-F238E27FC236}">
                  <a16:creationId xmlns:a16="http://schemas.microsoft.com/office/drawing/2014/main" id="{B4CB370E-AA96-DE46-9C18-A940FDFA5165}"/>
                </a:ext>
              </a:extLst>
            </p:cNvPr>
            <p:cNvSpPr/>
            <p:nvPr/>
          </p:nvSpPr>
          <p:spPr>
            <a:xfrm>
              <a:off x="4739885" y="8236526"/>
              <a:ext cx="1136173" cy="611233"/>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7" name="任意形状 286">
              <a:extLst>
                <a:ext uri="{FF2B5EF4-FFF2-40B4-BE49-F238E27FC236}">
                  <a16:creationId xmlns:a16="http://schemas.microsoft.com/office/drawing/2014/main" id="{C1D224DA-8BFF-0D45-880D-48630F2A74A8}"/>
                </a:ext>
              </a:extLst>
            </p:cNvPr>
            <p:cNvSpPr/>
            <p:nvPr/>
          </p:nvSpPr>
          <p:spPr>
            <a:xfrm>
              <a:off x="4745860" y="8222991"/>
              <a:ext cx="496700" cy="632460"/>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9" name="任意形状 288">
              <a:extLst>
                <a:ext uri="{FF2B5EF4-FFF2-40B4-BE49-F238E27FC236}">
                  <a16:creationId xmlns:a16="http://schemas.microsoft.com/office/drawing/2014/main" id="{5920017A-B91F-AA47-A3A5-BEF0A149E52D}"/>
                </a:ext>
              </a:extLst>
            </p:cNvPr>
            <p:cNvSpPr/>
            <p:nvPr/>
          </p:nvSpPr>
          <p:spPr>
            <a:xfrm>
              <a:off x="4807744" y="8466831"/>
              <a:ext cx="392906" cy="416947"/>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96" name="组合 295">
              <a:extLst>
                <a:ext uri="{FF2B5EF4-FFF2-40B4-BE49-F238E27FC236}">
                  <a16:creationId xmlns:a16="http://schemas.microsoft.com/office/drawing/2014/main" id="{BEA5F270-A322-6442-AC01-97BA90CBF7AD}"/>
                </a:ext>
              </a:extLst>
            </p:cNvPr>
            <p:cNvGrpSpPr/>
            <p:nvPr/>
          </p:nvGrpSpPr>
          <p:grpSpPr>
            <a:xfrm>
              <a:off x="5347338" y="8291417"/>
              <a:ext cx="642248" cy="599343"/>
              <a:chOff x="5347338" y="8291417"/>
              <a:chExt cx="642248" cy="599343"/>
            </a:xfrm>
          </p:grpSpPr>
          <p:sp>
            <p:nvSpPr>
              <p:cNvPr id="297" name="任意形状 296">
                <a:extLst>
                  <a:ext uri="{FF2B5EF4-FFF2-40B4-BE49-F238E27FC236}">
                    <a16:creationId xmlns:a16="http://schemas.microsoft.com/office/drawing/2014/main" id="{AC07003F-9C67-4649-8D23-1502B21602D4}"/>
                  </a:ext>
                </a:extLst>
              </p:cNvPr>
              <p:cNvSpPr/>
              <p:nvPr/>
            </p:nvSpPr>
            <p:spPr>
              <a:xfrm rot="11030848">
                <a:off x="5398404" y="8344318"/>
                <a:ext cx="309039" cy="546442"/>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0" name="月亮 299">
                <a:extLst>
                  <a:ext uri="{FF2B5EF4-FFF2-40B4-BE49-F238E27FC236}">
                    <a16:creationId xmlns:a16="http://schemas.microsoft.com/office/drawing/2014/main" id="{C2E9DF72-E539-4D4D-A4EE-F77D9B47E633}"/>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3" name="矩形 302">
                <a:extLst>
                  <a:ext uri="{FF2B5EF4-FFF2-40B4-BE49-F238E27FC236}">
                    <a16:creationId xmlns:a16="http://schemas.microsoft.com/office/drawing/2014/main" id="{E5D74FCE-27FC-8C41-9ED3-1414DFE90C37}"/>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44" name="椭圆 43">
            <a:extLst>
              <a:ext uri="{FF2B5EF4-FFF2-40B4-BE49-F238E27FC236}">
                <a16:creationId xmlns:a16="http://schemas.microsoft.com/office/drawing/2014/main" id="{D8DC26AA-EF32-AA45-AC0C-2DC6F005EEA0}"/>
              </a:ext>
            </a:extLst>
          </p:cNvPr>
          <p:cNvSpPr/>
          <p:nvPr/>
        </p:nvSpPr>
        <p:spPr>
          <a:xfrm>
            <a:off x="5301173" y="5918469"/>
            <a:ext cx="107184" cy="107184"/>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Tree>
    <p:extLst>
      <p:ext uri="{BB962C8B-B14F-4D97-AF65-F5344CB8AC3E}">
        <p14:creationId xmlns:p14="http://schemas.microsoft.com/office/powerpoint/2010/main" val="24058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2D7F94E-84BC-DC4C-9CD0-31BEB448597D}"/>
              </a:ext>
            </a:extLst>
          </p:cNvPr>
          <p:cNvGrpSpPr/>
          <p:nvPr/>
        </p:nvGrpSpPr>
        <p:grpSpPr>
          <a:xfrm>
            <a:off x="5184417" y="5665684"/>
            <a:ext cx="732200" cy="391265"/>
            <a:chOff x="4782089" y="8326843"/>
            <a:chExt cx="1055352" cy="563947"/>
          </a:xfrm>
        </p:grpSpPr>
        <p:sp>
          <p:nvSpPr>
            <p:cNvPr id="35" name="梯形 34">
              <a:extLst>
                <a:ext uri="{FF2B5EF4-FFF2-40B4-BE49-F238E27FC236}">
                  <a16:creationId xmlns:a16="http://schemas.microsoft.com/office/drawing/2014/main" id="{6692984F-44FE-B542-88B0-2A7142B88B6F}"/>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8" name="任意形状 37">
              <a:extLst>
                <a:ext uri="{FF2B5EF4-FFF2-40B4-BE49-F238E27FC236}">
                  <a16:creationId xmlns:a16="http://schemas.microsoft.com/office/drawing/2014/main" id="{A0E26A5E-6972-0247-91B4-7A48515F5B31}"/>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5" name="任意形状 44">
              <a:extLst>
                <a:ext uri="{FF2B5EF4-FFF2-40B4-BE49-F238E27FC236}">
                  <a16:creationId xmlns:a16="http://schemas.microsoft.com/office/drawing/2014/main" id="{9C2598D4-E735-2B43-8B04-6A8A12B4144C}"/>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13" name="组合 12">
              <a:extLst>
                <a:ext uri="{FF2B5EF4-FFF2-40B4-BE49-F238E27FC236}">
                  <a16:creationId xmlns:a16="http://schemas.microsoft.com/office/drawing/2014/main" id="{29943591-40EA-0D4C-B7C7-BBE9BDF7C692}"/>
                </a:ext>
              </a:extLst>
            </p:cNvPr>
            <p:cNvGrpSpPr/>
            <p:nvPr/>
          </p:nvGrpSpPr>
          <p:grpSpPr>
            <a:xfrm>
              <a:off x="5295073" y="8384628"/>
              <a:ext cx="542368" cy="506162"/>
              <a:chOff x="5347338" y="8291417"/>
              <a:chExt cx="642248" cy="599374"/>
            </a:xfrm>
          </p:grpSpPr>
          <p:sp>
            <p:nvSpPr>
              <p:cNvPr id="54" name="任意形状 53">
                <a:extLst>
                  <a:ext uri="{FF2B5EF4-FFF2-40B4-BE49-F238E27FC236}">
                    <a16:creationId xmlns:a16="http://schemas.microsoft.com/office/drawing/2014/main" id="{F8A90D3D-BE94-CD4F-8323-92B1ADD19EA8}"/>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17" name="月亮 316">
                <a:extLst>
                  <a:ext uri="{FF2B5EF4-FFF2-40B4-BE49-F238E27FC236}">
                    <a16:creationId xmlns:a16="http://schemas.microsoft.com/office/drawing/2014/main" id="{2E8F29B8-B7CB-2E40-AEE0-33A5CAF2DD07}"/>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8" name="矩形 27">
                <a:extLst>
                  <a:ext uri="{FF2B5EF4-FFF2-40B4-BE49-F238E27FC236}">
                    <a16:creationId xmlns:a16="http://schemas.microsoft.com/office/drawing/2014/main" id="{491D5A55-280E-D74A-A8CF-769C643F7AA1}"/>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39" name="椭圆 38">
            <a:extLst>
              <a:ext uri="{FF2B5EF4-FFF2-40B4-BE49-F238E27FC236}">
                <a16:creationId xmlns:a16="http://schemas.microsoft.com/office/drawing/2014/main" id="{49C9202D-79C9-9341-B2C8-B1E2385AA9EE}"/>
              </a:ext>
            </a:extLst>
          </p:cNvPr>
          <p:cNvSpPr/>
          <p:nvPr/>
        </p:nvSpPr>
        <p:spPr>
          <a:xfrm>
            <a:off x="5398596" y="5980877"/>
            <a:ext cx="44781" cy="44781"/>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cxnSp>
        <p:nvCxnSpPr>
          <p:cNvPr id="312" name="直线连接符 311">
            <a:extLst>
              <a:ext uri="{FF2B5EF4-FFF2-40B4-BE49-F238E27FC236}">
                <a16:creationId xmlns:a16="http://schemas.microsoft.com/office/drawing/2014/main" id="{FAE32473-C721-2C4A-8C74-0941BB3CE772}"/>
              </a:ext>
            </a:extLst>
          </p:cNvPr>
          <p:cNvCxnSpPr>
            <a:cxnSpLocks/>
          </p:cNvCxnSpPr>
          <p:nvPr/>
        </p:nvCxnSpPr>
        <p:spPr>
          <a:xfrm flipV="1">
            <a:off x="2643393" y="14056082"/>
            <a:ext cx="6893567" cy="1135"/>
          </a:xfrm>
          <a:prstGeom prst="line">
            <a:avLst/>
          </a:prstGeom>
          <a:ln w="12700">
            <a:solidFill>
              <a:schemeClr val="tx2">
                <a:lumMod val="60000"/>
                <a:lumOff val="40000"/>
                <a:alpha val="2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7DDCD94-4FDE-5343-BE1F-35382E196BD7}"/>
              </a:ext>
            </a:extLst>
          </p:cNvPr>
          <p:cNvGrpSpPr/>
          <p:nvPr/>
        </p:nvGrpSpPr>
        <p:grpSpPr>
          <a:xfrm>
            <a:off x="3022078" y="5275984"/>
            <a:ext cx="2463469" cy="703761"/>
            <a:chOff x="1665422" y="7765148"/>
            <a:chExt cx="3550704" cy="1014362"/>
          </a:xfrm>
        </p:grpSpPr>
        <p:sp>
          <p:nvSpPr>
            <p:cNvPr id="184" name="圆角矩形 183">
              <a:extLst>
                <a:ext uri="{FF2B5EF4-FFF2-40B4-BE49-F238E27FC236}">
                  <a16:creationId xmlns:a16="http://schemas.microsoft.com/office/drawing/2014/main" id="{FAD7CD9E-6BF1-B44A-B6E1-CD7C943D2CA1}"/>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55" name="任意形状 54">
              <a:extLst>
                <a:ext uri="{FF2B5EF4-FFF2-40B4-BE49-F238E27FC236}">
                  <a16:creationId xmlns:a16="http://schemas.microsoft.com/office/drawing/2014/main" id="{802D6031-B6B6-434E-AC27-EE9D6B175A00}"/>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2" name="Picture 24" descr="Allen Institute for AI">
              <a:extLst>
                <a:ext uri="{FF2B5EF4-FFF2-40B4-BE49-F238E27FC236}">
                  <a16:creationId xmlns:a16="http://schemas.microsoft.com/office/drawing/2014/main" id="{B4E9D35E-DF69-904C-B2FE-97CA92E6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cxnSp>
        <p:nvCxnSpPr>
          <p:cNvPr id="34" name="直线连接符 33">
            <a:extLst>
              <a:ext uri="{FF2B5EF4-FFF2-40B4-BE49-F238E27FC236}">
                <a16:creationId xmlns:a16="http://schemas.microsoft.com/office/drawing/2014/main" id="{D3A731A8-3652-7E41-8B0E-7129FF0BB450}"/>
              </a:ext>
            </a:extLst>
          </p:cNvPr>
          <p:cNvCxnSpPr>
            <a:cxnSpLocks/>
            <a:stCxn id="37"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6147F0C9-B043-AB41-BBF5-8526768523BE}"/>
              </a:ext>
            </a:extLst>
          </p:cNvPr>
          <p:cNvCxnSpPr>
            <a:cxnSpLocks/>
          </p:cNvCxnSpPr>
          <p:nvPr/>
        </p:nvCxnSpPr>
        <p:spPr>
          <a:xfrm flipH="1" flipV="1">
            <a:off x="2639878" y="5214042"/>
            <a:ext cx="7642" cy="849207"/>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37" name="圆角矩形 36">
            <a:extLst>
              <a:ext uri="{FF2B5EF4-FFF2-40B4-BE49-F238E27FC236}">
                <a16:creationId xmlns:a16="http://schemas.microsoft.com/office/drawing/2014/main" id="{E874D569-E15A-A945-AF74-C37F2F3C663D}"/>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6" name="组合 5">
            <a:extLst>
              <a:ext uri="{FF2B5EF4-FFF2-40B4-BE49-F238E27FC236}">
                <a16:creationId xmlns:a16="http://schemas.microsoft.com/office/drawing/2014/main" id="{7D16FAB0-B71C-4044-8590-7882211D9D64}"/>
              </a:ext>
            </a:extLst>
          </p:cNvPr>
          <p:cNvGrpSpPr/>
          <p:nvPr/>
        </p:nvGrpSpPr>
        <p:grpSpPr>
          <a:xfrm>
            <a:off x="3433328" y="5347783"/>
            <a:ext cx="2035032" cy="463612"/>
            <a:chOff x="1020809" y="5179426"/>
            <a:chExt cx="1970966" cy="449017"/>
          </a:xfrm>
        </p:grpSpPr>
        <p:sp>
          <p:nvSpPr>
            <p:cNvPr id="23" name="圆角矩形 22">
              <a:extLst>
                <a:ext uri="{FF2B5EF4-FFF2-40B4-BE49-F238E27FC236}">
                  <a16:creationId xmlns:a16="http://schemas.microsoft.com/office/drawing/2014/main" id="{67F2D9AE-33F7-4648-9FE2-80530A9C0538}"/>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26" name="Picture 2">
              <a:extLst>
                <a:ext uri="{FF2B5EF4-FFF2-40B4-BE49-F238E27FC236}">
                  <a16:creationId xmlns:a16="http://schemas.microsoft.com/office/drawing/2014/main" id="{03961AEB-813C-6F4A-B138-F1A17C899B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5" name="任意形状 4">
              <a:extLst>
                <a:ext uri="{FF2B5EF4-FFF2-40B4-BE49-F238E27FC236}">
                  <a16:creationId xmlns:a16="http://schemas.microsoft.com/office/drawing/2014/main" id="{49EACA3E-506D-5141-BA8C-AE02A18314D5}"/>
                </a:ext>
              </a:extLst>
            </p:cNvPr>
            <p:cNvSpPr/>
            <p:nvPr/>
          </p:nvSpPr>
          <p:spPr>
            <a:xfrm>
              <a:off x="1216241" y="5317724"/>
              <a:ext cx="1775534" cy="310719"/>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Tree>
    <p:extLst>
      <p:ext uri="{BB962C8B-B14F-4D97-AF65-F5344CB8AC3E}">
        <p14:creationId xmlns:p14="http://schemas.microsoft.com/office/powerpoint/2010/main" val="810662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2" y="5599968"/>
            <a:ext cx="831778" cy="45698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5677" y="4681845"/>
            <a:ext cx="1843" cy="138004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466" name="任意形状 465">
            <a:extLst>
              <a:ext uri="{FF2B5EF4-FFF2-40B4-BE49-F238E27FC236}">
                <a16:creationId xmlns:a16="http://schemas.microsoft.com/office/drawing/2014/main" id="{4993FA78-1DDD-C74A-A31C-34AABA158B80}"/>
              </a:ext>
            </a:extLst>
          </p:cNvPr>
          <p:cNvSpPr/>
          <p:nvPr/>
        </p:nvSpPr>
        <p:spPr>
          <a:xfrm>
            <a:off x="5594521" y="5030271"/>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 name="任意形状 1">
            <a:extLst>
              <a:ext uri="{FF2B5EF4-FFF2-40B4-BE49-F238E27FC236}">
                <a16:creationId xmlns:a16="http://schemas.microsoft.com/office/drawing/2014/main" id="{B31AACAC-2748-1C48-BDCB-05D1DCD9EC75}"/>
              </a:ext>
            </a:extLst>
          </p:cNvPr>
          <p:cNvSpPr/>
          <p:nvPr/>
        </p:nvSpPr>
        <p:spPr>
          <a:xfrm>
            <a:off x="3928737" y="3635836"/>
            <a:ext cx="58398" cy="1450249"/>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3" name="矩形 42">
            <a:extLst>
              <a:ext uri="{FF2B5EF4-FFF2-40B4-BE49-F238E27FC236}">
                <a16:creationId xmlns:a16="http://schemas.microsoft.com/office/drawing/2014/main" id="{F7E4A876-7A21-2D4F-A405-6860AB780D3C}"/>
              </a:ext>
            </a:extLst>
          </p:cNvPr>
          <p:cNvSpPr/>
          <p:nvPr/>
        </p:nvSpPr>
        <p:spPr>
          <a:xfrm>
            <a:off x="7249932" y="3724555"/>
            <a:ext cx="664331" cy="60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6" name="任意形状 45">
            <a:extLst>
              <a:ext uri="{FF2B5EF4-FFF2-40B4-BE49-F238E27FC236}">
                <a16:creationId xmlns:a16="http://schemas.microsoft.com/office/drawing/2014/main" id="{9E3236E0-A756-0B4E-A2BD-A0274D71A8EC}"/>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 name="矩形 7">
            <a:extLst>
              <a:ext uri="{FF2B5EF4-FFF2-40B4-BE49-F238E27FC236}">
                <a16:creationId xmlns:a16="http://schemas.microsoft.com/office/drawing/2014/main" id="{4C229476-47F1-2748-8F8A-ED88E33CDDA4}"/>
              </a:ext>
            </a:extLst>
          </p:cNvPr>
          <p:cNvSpPr/>
          <p:nvPr/>
        </p:nvSpPr>
        <p:spPr>
          <a:xfrm>
            <a:off x="6898458" y="130624"/>
            <a:ext cx="2102538" cy="493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7" name="直线连接符 46">
            <a:extLst>
              <a:ext uri="{FF2B5EF4-FFF2-40B4-BE49-F238E27FC236}">
                <a16:creationId xmlns:a16="http://schemas.microsoft.com/office/drawing/2014/main" id="{5A085AEC-9106-EE43-9561-CE347D90334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35132A13-6412-2C42-9C00-496411FE40F4}"/>
              </a:ext>
            </a:extLst>
          </p:cNvPr>
          <p:cNvGrpSpPr/>
          <p:nvPr/>
        </p:nvGrpSpPr>
        <p:grpSpPr>
          <a:xfrm>
            <a:off x="3433328" y="5347783"/>
            <a:ext cx="2073994" cy="527512"/>
            <a:chOff x="1020809" y="5179426"/>
            <a:chExt cx="2008702" cy="510905"/>
          </a:xfrm>
        </p:grpSpPr>
        <p:sp>
          <p:nvSpPr>
            <p:cNvPr id="63" name="圆角矩形 62">
              <a:extLst>
                <a:ext uri="{FF2B5EF4-FFF2-40B4-BE49-F238E27FC236}">
                  <a16:creationId xmlns:a16="http://schemas.microsoft.com/office/drawing/2014/main" id="{33553781-9131-424E-8D07-92A59FEBD409}"/>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64" name="Picture 2">
              <a:extLst>
                <a:ext uri="{FF2B5EF4-FFF2-40B4-BE49-F238E27FC236}">
                  <a16:creationId xmlns:a16="http://schemas.microsoft.com/office/drawing/2014/main" id="{29AAC8FC-B4D2-624A-854C-D3C043BCD1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65" name="任意形状 64">
              <a:extLst>
                <a:ext uri="{FF2B5EF4-FFF2-40B4-BE49-F238E27FC236}">
                  <a16:creationId xmlns:a16="http://schemas.microsoft.com/office/drawing/2014/main" id="{C56A928A-B415-FF44-81FC-F850A7540D2D}"/>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78" name="组合 77">
            <a:extLst>
              <a:ext uri="{FF2B5EF4-FFF2-40B4-BE49-F238E27FC236}">
                <a16:creationId xmlns:a16="http://schemas.microsoft.com/office/drawing/2014/main" id="{A970E6FF-1194-9B41-8440-E4665F35A87E}"/>
              </a:ext>
            </a:extLst>
          </p:cNvPr>
          <p:cNvGrpSpPr/>
          <p:nvPr/>
        </p:nvGrpSpPr>
        <p:grpSpPr>
          <a:xfrm>
            <a:off x="3022078" y="5275984"/>
            <a:ext cx="2463469" cy="703761"/>
            <a:chOff x="1665422" y="7765148"/>
            <a:chExt cx="3550704" cy="1014362"/>
          </a:xfrm>
        </p:grpSpPr>
        <p:sp>
          <p:nvSpPr>
            <p:cNvPr id="79" name="圆角矩形 78">
              <a:extLst>
                <a:ext uri="{FF2B5EF4-FFF2-40B4-BE49-F238E27FC236}">
                  <a16:creationId xmlns:a16="http://schemas.microsoft.com/office/drawing/2014/main" id="{395FDBA5-E54D-1F43-B7FD-9741B300C0D3}"/>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80" name="任意形状 79">
              <a:extLst>
                <a:ext uri="{FF2B5EF4-FFF2-40B4-BE49-F238E27FC236}">
                  <a16:creationId xmlns:a16="http://schemas.microsoft.com/office/drawing/2014/main" id="{C7EB66DD-94BE-2F43-A15C-F500FF448D03}"/>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81" name="Picture 24" descr="Allen Institute for AI">
              <a:extLst>
                <a:ext uri="{FF2B5EF4-FFF2-40B4-BE49-F238E27FC236}">
                  <a16:creationId xmlns:a16="http://schemas.microsoft.com/office/drawing/2014/main" id="{A6976F66-8F6B-FD41-A159-CEA7D7EC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22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60"/>
                                        </p:tgtEl>
                                        <p:attrNameLst>
                                          <p:attrName>style.visibility</p:attrName>
                                        </p:attrNameLst>
                                      </p:cBhvr>
                                      <p:to>
                                        <p:strVal val="visible"/>
                                      </p:to>
                                    </p:set>
                                    <p:animEffect transition="in" filter="wipe(down)">
                                      <p:cBhvr>
                                        <p:cTn id="13" dur="500"/>
                                        <p:tgtEl>
                                          <p:spTgt spid="460"/>
                                        </p:tgtEl>
                                      </p:cBhvr>
                                    </p:animEffect>
                                  </p:childTnLst>
                                </p:cTn>
                              </p:par>
                              <p:par>
                                <p:cTn id="14" presetID="22" presetClass="entr" presetSubtype="4" fill="hold" nodeType="withEffect">
                                  <p:stCondLst>
                                    <p:cond delay="500"/>
                                  </p:stCondLst>
                                  <p:childTnLst>
                                    <p:set>
                                      <p:cBhvr>
                                        <p:cTn id="15" dur="1" fill="hold">
                                          <p:stCondLst>
                                            <p:cond delay="0"/>
                                          </p:stCondLst>
                                        </p:cTn>
                                        <p:tgtEl>
                                          <p:spTgt spid="456"/>
                                        </p:tgtEl>
                                        <p:attrNameLst>
                                          <p:attrName>style.visibility</p:attrName>
                                        </p:attrNameLst>
                                      </p:cBhvr>
                                      <p:to>
                                        <p:strVal val="visible"/>
                                      </p:to>
                                    </p:set>
                                    <p:animEffect transition="in" filter="wipe(down)">
                                      <p:cBhvr>
                                        <p:cTn id="16"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0" y="3842557"/>
            <a:ext cx="1" cy="2219332"/>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2" name="任意形状 1">
            <a:extLst>
              <a:ext uri="{FF2B5EF4-FFF2-40B4-BE49-F238E27FC236}">
                <a16:creationId xmlns:a16="http://schemas.microsoft.com/office/drawing/2014/main" id="{B31AACAC-2748-1C48-BDCB-05D1DCD9EC75}"/>
              </a:ext>
            </a:extLst>
          </p:cNvPr>
          <p:cNvSpPr/>
          <p:nvPr/>
        </p:nvSpPr>
        <p:spPr>
          <a:xfrm>
            <a:off x="3928741" y="3635836"/>
            <a:ext cx="47205" cy="730612"/>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5" name="矩形 4">
            <a:extLst>
              <a:ext uri="{FF2B5EF4-FFF2-40B4-BE49-F238E27FC236}">
                <a16:creationId xmlns:a16="http://schemas.microsoft.com/office/drawing/2014/main" id="{A49EF688-C575-1148-9021-DC9B4B235228}"/>
              </a:ext>
            </a:extLst>
          </p:cNvPr>
          <p:cNvSpPr/>
          <p:nvPr/>
        </p:nvSpPr>
        <p:spPr>
          <a:xfrm>
            <a:off x="3701256" y="3545823"/>
            <a:ext cx="449230" cy="8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80" name="任意形状 79">
            <a:extLst>
              <a:ext uri="{FF2B5EF4-FFF2-40B4-BE49-F238E27FC236}">
                <a16:creationId xmlns:a16="http://schemas.microsoft.com/office/drawing/2014/main" id="{C0682EE1-28A3-1A4A-B1BA-03DE6620DCCA}"/>
              </a:ext>
            </a:extLst>
          </p:cNvPr>
          <p:cNvSpPr/>
          <p:nvPr/>
        </p:nvSpPr>
        <p:spPr>
          <a:xfrm>
            <a:off x="5594521" y="5022202"/>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 name="任意形状 9">
            <a:extLst>
              <a:ext uri="{FF2B5EF4-FFF2-40B4-BE49-F238E27FC236}">
                <a16:creationId xmlns:a16="http://schemas.microsoft.com/office/drawing/2014/main" id="{7D146A48-4FB8-CC4B-AB82-2BB174B89572}"/>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1"/>
            <a:ext cx="153568" cy="2977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6"/>
            <a:ext cx="2102538" cy="4219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9" name="组合 8">
            <a:extLst>
              <a:ext uri="{FF2B5EF4-FFF2-40B4-BE49-F238E27FC236}">
                <a16:creationId xmlns:a16="http://schemas.microsoft.com/office/drawing/2014/main" id="{EA3B5497-D061-594D-B6C1-166BA3F182A8}"/>
              </a:ext>
            </a:extLst>
          </p:cNvPr>
          <p:cNvGrpSpPr/>
          <p:nvPr/>
        </p:nvGrpSpPr>
        <p:grpSpPr>
          <a:xfrm>
            <a:off x="3380627" y="4501344"/>
            <a:ext cx="591522" cy="492067"/>
            <a:chOff x="969767" y="4359635"/>
            <a:chExt cx="572900" cy="476576"/>
          </a:xfrm>
        </p:grpSpPr>
        <p:grpSp>
          <p:nvGrpSpPr>
            <p:cNvPr id="18" name="组合 17">
              <a:extLst>
                <a:ext uri="{FF2B5EF4-FFF2-40B4-BE49-F238E27FC236}">
                  <a16:creationId xmlns:a16="http://schemas.microsoft.com/office/drawing/2014/main" id="{1BCD879B-521B-EB48-86E4-E5F2E58DBEB1}"/>
                </a:ext>
              </a:extLst>
            </p:cNvPr>
            <p:cNvGrpSpPr/>
            <p:nvPr/>
          </p:nvGrpSpPr>
          <p:grpSpPr>
            <a:xfrm>
              <a:off x="969767" y="4359635"/>
              <a:ext cx="572900" cy="476576"/>
              <a:chOff x="3466107" y="4467581"/>
              <a:chExt cx="572900" cy="476576"/>
            </a:xfrm>
          </p:grpSpPr>
          <p:sp>
            <p:nvSpPr>
              <p:cNvPr id="48" name="圆角矩形 47">
                <a:extLst>
                  <a:ext uri="{FF2B5EF4-FFF2-40B4-BE49-F238E27FC236}">
                    <a16:creationId xmlns:a16="http://schemas.microsoft.com/office/drawing/2014/main" id="{059981D8-59E8-9540-A7F0-7483C3C965B5}"/>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49" name="任意形状 48">
                <a:extLst>
                  <a:ext uri="{FF2B5EF4-FFF2-40B4-BE49-F238E27FC236}">
                    <a16:creationId xmlns:a16="http://schemas.microsoft.com/office/drawing/2014/main" id="{FF9D8EAA-683E-2948-ACCD-7E71E2B5222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85" name="图形 84">
              <a:extLst>
                <a:ext uri="{FF2B5EF4-FFF2-40B4-BE49-F238E27FC236}">
                  <a16:creationId xmlns:a16="http://schemas.microsoft.com/office/drawing/2014/main" id="{2B755148-E719-BE42-A9AE-D06F928FD5D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1359214" y="4364728"/>
              <a:ext cx="128515" cy="133984"/>
            </a:xfrm>
            <a:prstGeom prst="rect">
              <a:avLst/>
            </a:prstGeom>
          </p:spPr>
        </p:pic>
      </p:grpSp>
      <p:grpSp>
        <p:nvGrpSpPr>
          <p:cNvPr id="99" name="组合 98">
            <a:extLst>
              <a:ext uri="{FF2B5EF4-FFF2-40B4-BE49-F238E27FC236}">
                <a16:creationId xmlns:a16="http://schemas.microsoft.com/office/drawing/2014/main" id="{7E9410EE-53D1-A446-9E8B-FCB328F1BAA1}"/>
              </a:ext>
            </a:extLst>
          </p:cNvPr>
          <p:cNvGrpSpPr/>
          <p:nvPr/>
        </p:nvGrpSpPr>
        <p:grpSpPr>
          <a:xfrm>
            <a:off x="3433328" y="5347783"/>
            <a:ext cx="2073994" cy="527512"/>
            <a:chOff x="1020809" y="5179426"/>
            <a:chExt cx="2008702" cy="510905"/>
          </a:xfrm>
        </p:grpSpPr>
        <p:sp>
          <p:nvSpPr>
            <p:cNvPr id="100" name="圆角矩形 99">
              <a:extLst>
                <a:ext uri="{FF2B5EF4-FFF2-40B4-BE49-F238E27FC236}">
                  <a16:creationId xmlns:a16="http://schemas.microsoft.com/office/drawing/2014/main" id="{C39E1FAE-AAEC-4949-9B38-057DC983D11E}"/>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1" name="Picture 2">
              <a:extLst>
                <a:ext uri="{FF2B5EF4-FFF2-40B4-BE49-F238E27FC236}">
                  <a16:creationId xmlns:a16="http://schemas.microsoft.com/office/drawing/2014/main" id="{A650AACA-1B7B-C84C-8680-721CDB18500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02" name="任意形状 101">
              <a:extLst>
                <a:ext uri="{FF2B5EF4-FFF2-40B4-BE49-F238E27FC236}">
                  <a16:creationId xmlns:a16="http://schemas.microsoft.com/office/drawing/2014/main" id="{FAA47215-0DEF-FF48-9338-0687B6AE32E2}"/>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03" name="组合 102">
            <a:extLst>
              <a:ext uri="{FF2B5EF4-FFF2-40B4-BE49-F238E27FC236}">
                <a16:creationId xmlns:a16="http://schemas.microsoft.com/office/drawing/2014/main" id="{06A83C4B-A106-654C-B2F5-37F79FDF3CAC}"/>
              </a:ext>
            </a:extLst>
          </p:cNvPr>
          <p:cNvGrpSpPr/>
          <p:nvPr/>
        </p:nvGrpSpPr>
        <p:grpSpPr>
          <a:xfrm>
            <a:off x="3022078" y="5275984"/>
            <a:ext cx="2463469" cy="703761"/>
            <a:chOff x="1665422" y="7765148"/>
            <a:chExt cx="3550704" cy="1014362"/>
          </a:xfrm>
        </p:grpSpPr>
        <p:sp>
          <p:nvSpPr>
            <p:cNvPr id="104" name="圆角矩形 103">
              <a:extLst>
                <a:ext uri="{FF2B5EF4-FFF2-40B4-BE49-F238E27FC236}">
                  <a16:creationId xmlns:a16="http://schemas.microsoft.com/office/drawing/2014/main" id="{DB5F1405-84C9-0D4D-982F-F1B6B4F1DFF2}"/>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05" name="任意形状 104">
              <a:extLst>
                <a:ext uri="{FF2B5EF4-FFF2-40B4-BE49-F238E27FC236}">
                  <a16:creationId xmlns:a16="http://schemas.microsoft.com/office/drawing/2014/main" id="{247E5500-8E7D-0949-A76A-223BC7F897A2}"/>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06" name="Picture 24" descr="Allen Institute for AI">
              <a:extLst>
                <a:ext uri="{FF2B5EF4-FFF2-40B4-BE49-F238E27FC236}">
                  <a16:creationId xmlns:a16="http://schemas.microsoft.com/office/drawing/2014/main" id="{558273B9-256A-2445-B809-C7EE630CF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613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par>
                                <p:cTn id="11" presetID="22" presetClass="entr" presetSubtype="4" fill="hold"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1000"/>
                                        <p:tgtEl>
                                          <p:spTgt spid="15"/>
                                        </p:tgtEl>
                                      </p:cBhvr>
                                    </p:animEffect>
                                  </p:childTnLst>
                                </p:cTn>
                              </p:par>
                              <p:par>
                                <p:cTn id="14" presetID="22" presetClass="entr" presetSubtype="4"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10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1000"/>
                                        <p:tgtEl>
                                          <p:spTgt spid="9"/>
                                        </p:tgtEl>
                                      </p:cBhvr>
                                    </p:animEffect>
                                  </p:childTnLst>
                                </p:cTn>
                              </p:par>
                              <p:par>
                                <p:cTn id="24" presetID="22" presetClass="entr" presetSubtype="4" fill="hold" nodeType="withEffect">
                                  <p:stCondLst>
                                    <p:cond delay="10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1000"/>
                                        <p:tgtEl>
                                          <p:spTgt spid="19"/>
                                        </p:tgtEl>
                                      </p:cBhvr>
                                    </p:animEffect>
                                  </p:childTnLst>
                                </p:cTn>
                              </p:par>
                              <p:par>
                                <p:cTn id="27" presetID="22" presetClass="entr" presetSubtype="4" fill="hold" nodeType="withEffect">
                                  <p:stCondLst>
                                    <p:cond delay="1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1000"/>
                                        <p:tgtEl>
                                          <p:spTgt spid="6"/>
                                        </p:tgtEl>
                                      </p:cBhvr>
                                    </p:animEffect>
                                  </p:childTnLst>
                                </p:cTn>
                              </p:par>
                              <p:par>
                                <p:cTn id="30" presetID="22" presetClass="entr" presetSubtype="4"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10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1" y="3132935"/>
            <a:ext cx="1" cy="292895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2"/>
            <a:ext cx="153568" cy="2449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2058725" cy="3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0" name="组合 29">
            <a:extLst>
              <a:ext uri="{FF2B5EF4-FFF2-40B4-BE49-F238E27FC236}">
                <a16:creationId xmlns:a16="http://schemas.microsoft.com/office/drawing/2014/main" id="{E8BABFC0-BE06-3045-96CD-D058EFADD166}"/>
              </a:ext>
            </a:extLst>
          </p:cNvPr>
          <p:cNvGrpSpPr/>
          <p:nvPr/>
        </p:nvGrpSpPr>
        <p:grpSpPr>
          <a:xfrm>
            <a:off x="6983532" y="4017727"/>
            <a:ext cx="548325" cy="473411"/>
            <a:chOff x="6955587" y="3999193"/>
            <a:chExt cx="531063" cy="458507"/>
          </a:xfrm>
        </p:grpSpPr>
        <p:sp>
          <p:nvSpPr>
            <p:cNvPr id="91" name="圆角矩形 125">
              <a:extLst>
                <a:ext uri="{FF2B5EF4-FFF2-40B4-BE49-F238E27FC236}">
                  <a16:creationId xmlns:a16="http://schemas.microsoft.com/office/drawing/2014/main" id="{BCEE98A3-D04E-4D4A-9361-15D8B3F30319}"/>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92" name="Picture 14" descr="Open Ai Logo PNG Vectors Free Download">
              <a:extLst>
                <a:ext uri="{FF2B5EF4-FFF2-40B4-BE49-F238E27FC236}">
                  <a16:creationId xmlns:a16="http://schemas.microsoft.com/office/drawing/2014/main" id="{8866CFE6-3F64-034D-9E8D-2A925CED7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8" name="任意形状 117">
              <a:extLst>
                <a:ext uri="{FF2B5EF4-FFF2-40B4-BE49-F238E27FC236}">
                  <a16:creationId xmlns:a16="http://schemas.microsoft.com/office/drawing/2014/main" id="{E0BAF7A9-096D-F345-8E6B-C618E326FC10}"/>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29" name="任意形状 28">
              <a:extLst>
                <a:ext uri="{FF2B5EF4-FFF2-40B4-BE49-F238E27FC236}">
                  <a16:creationId xmlns:a16="http://schemas.microsoft.com/office/drawing/2014/main" id="{7302E358-05FF-1444-AED5-F30A6AA7F7E5}"/>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sp>
        <p:nvSpPr>
          <p:cNvPr id="104" name="矩形 103">
            <a:extLst>
              <a:ext uri="{FF2B5EF4-FFF2-40B4-BE49-F238E27FC236}">
                <a16:creationId xmlns:a16="http://schemas.microsoft.com/office/drawing/2014/main" id="{16A8E164-FC0A-8E4D-A57E-8E305C7C5CA4}"/>
              </a:ext>
            </a:extLst>
          </p:cNvPr>
          <p:cNvSpPr/>
          <p:nvPr/>
        </p:nvSpPr>
        <p:spPr>
          <a:xfrm>
            <a:off x="3701256" y="3545823"/>
            <a:ext cx="449231" cy="157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05" name="组合 104">
            <a:extLst>
              <a:ext uri="{FF2B5EF4-FFF2-40B4-BE49-F238E27FC236}">
                <a16:creationId xmlns:a16="http://schemas.microsoft.com/office/drawing/2014/main" id="{2486D61F-BBB1-6C4C-B378-5139034462C3}"/>
              </a:ext>
            </a:extLst>
          </p:cNvPr>
          <p:cNvGrpSpPr/>
          <p:nvPr/>
        </p:nvGrpSpPr>
        <p:grpSpPr>
          <a:xfrm>
            <a:off x="3380627" y="4501344"/>
            <a:ext cx="591522" cy="492067"/>
            <a:chOff x="969767" y="4359635"/>
            <a:chExt cx="572900" cy="476576"/>
          </a:xfrm>
        </p:grpSpPr>
        <p:grpSp>
          <p:nvGrpSpPr>
            <p:cNvPr id="106" name="组合 105">
              <a:extLst>
                <a:ext uri="{FF2B5EF4-FFF2-40B4-BE49-F238E27FC236}">
                  <a16:creationId xmlns:a16="http://schemas.microsoft.com/office/drawing/2014/main" id="{4EF173C9-F328-B746-A1D0-E015BE9D22FE}"/>
                </a:ext>
              </a:extLst>
            </p:cNvPr>
            <p:cNvGrpSpPr/>
            <p:nvPr/>
          </p:nvGrpSpPr>
          <p:grpSpPr>
            <a:xfrm>
              <a:off x="969767" y="4359635"/>
              <a:ext cx="572900" cy="476576"/>
              <a:chOff x="3466107" y="4467581"/>
              <a:chExt cx="572900" cy="476576"/>
            </a:xfrm>
          </p:grpSpPr>
          <p:sp>
            <p:nvSpPr>
              <p:cNvPr id="113" name="圆角矩形 112">
                <a:extLst>
                  <a:ext uri="{FF2B5EF4-FFF2-40B4-BE49-F238E27FC236}">
                    <a16:creationId xmlns:a16="http://schemas.microsoft.com/office/drawing/2014/main" id="{0EF8576C-E95A-7944-A81F-B7CC88C60A1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14" name="任意形状 113">
                <a:extLst>
                  <a:ext uri="{FF2B5EF4-FFF2-40B4-BE49-F238E27FC236}">
                    <a16:creationId xmlns:a16="http://schemas.microsoft.com/office/drawing/2014/main" id="{76C7A6C9-F02D-104E-ACE9-984811279DF3}"/>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12" name="图形 111">
              <a:extLst>
                <a:ext uri="{FF2B5EF4-FFF2-40B4-BE49-F238E27FC236}">
                  <a16:creationId xmlns:a16="http://schemas.microsoft.com/office/drawing/2014/main" id="{C30CE622-97CF-2742-B065-8FFDDA1919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28" name="组合 127">
            <a:extLst>
              <a:ext uri="{FF2B5EF4-FFF2-40B4-BE49-F238E27FC236}">
                <a16:creationId xmlns:a16="http://schemas.microsoft.com/office/drawing/2014/main" id="{98DBBFCB-2F12-C540-8144-1383952591C3}"/>
              </a:ext>
            </a:extLst>
          </p:cNvPr>
          <p:cNvGrpSpPr/>
          <p:nvPr/>
        </p:nvGrpSpPr>
        <p:grpSpPr>
          <a:xfrm>
            <a:off x="3433328" y="5347783"/>
            <a:ext cx="2073994" cy="527512"/>
            <a:chOff x="1020809" y="5179426"/>
            <a:chExt cx="2008702" cy="510905"/>
          </a:xfrm>
        </p:grpSpPr>
        <p:sp>
          <p:nvSpPr>
            <p:cNvPr id="129" name="圆角矩形 128">
              <a:extLst>
                <a:ext uri="{FF2B5EF4-FFF2-40B4-BE49-F238E27FC236}">
                  <a16:creationId xmlns:a16="http://schemas.microsoft.com/office/drawing/2014/main" id="{FC06E43B-8B9D-0841-9F46-DE6BE0D99DA7}"/>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30" name="Picture 2">
              <a:extLst>
                <a:ext uri="{FF2B5EF4-FFF2-40B4-BE49-F238E27FC236}">
                  <a16:creationId xmlns:a16="http://schemas.microsoft.com/office/drawing/2014/main" id="{F7842E36-5360-134B-BEEA-E21F09FE5B6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31" name="任意形状 130">
              <a:extLst>
                <a:ext uri="{FF2B5EF4-FFF2-40B4-BE49-F238E27FC236}">
                  <a16:creationId xmlns:a16="http://schemas.microsoft.com/office/drawing/2014/main" id="{8537C70F-891A-6142-BD7E-650D3DF4324E}"/>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32" name="组合 131">
            <a:extLst>
              <a:ext uri="{FF2B5EF4-FFF2-40B4-BE49-F238E27FC236}">
                <a16:creationId xmlns:a16="http://schemas.microsoft.com/office/drawing/2014/main" id="{2885A6BE-4835-F14D-8297-E0E787671660}"/>
              </a:ext>
            </a:extLst>
          </p:cNvPr>
          <p:cNvGrpSpPr/>
          <p:nvPr/>
        </p:nvGrpSpPr>
        <p:grpSpPr>
          <a:xfrm>
            <a:off x="3022078" y="5275984"/>
            <a:ext cx="2463469" cy="703761"/>
            <a:chOff x="1665422" y="7765148"/>
            <a:chExt cx="3550704" cy="1014362"/>
          </a:xfrm>
        </p:grpSpPr>
        <p:sp>
          <p:nvSpPr>
            <p:cNvPr id="133" name="圆角矩形 132">
              <a:extLst>
                <a:ext uri="{FF2B5EF4-FFF2-40B4-BE49-F238E27FC236}">
                  <a16:creationId xmlns:a16="http://schemas.microsoft.com/office/drawing/2014/main" id="{D810C12F-2E1F-D643-A0FE-43430B28B096}"/>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34" name="任意形状 133">
              <a:extLst>
                <a:ext uri="{FF2B5EF4-FFF2-40B4-BE49-F238E27FC236}">
                  <a16:creationId xmlns:a16="http://schemas.microsoft.com/office/drawing/2014/main" id="{2BAB4568-74DB-5342-A5BD-FC43ADB9E6CC}"/>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35" name="Picture 24" descr="Allen Institute for AI">
              <a:extLst>
                <a:ext uri="{FF2B5EF4-FFF2-40B4-BE49-F238E27FC236}">
                  <a16:creationId xmlns:a16="http://schemas.microsoft.com/office/drawing/2014/main" id="{9A5F60E2-9157-B04C-A0AE-E9524BEAC5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4272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1000"/>
                                        <p:tgtEl>
                                          <p:spTgt spid="23"/>
                                        </p:tgtEl>
                                      </p:cBhvr>
                                    </p:animEffect>
                                  </p:childTnLst>
                                </p:cTn>
                              </p:par>
                              <p:par>
                                <p:cTn id="8" presetID="22" presetClass="entr" presetSubtype="4"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par>
                                <p:cTn id="11" presetID="22" presetClass="entr" presetSubtype="4"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2" y="2012816"/>
            <a:ext cx="1" cy="4049073"/>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6"/>
            <a:ext cx="162740" cy="1415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26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5" name="组合 4">
            <a:extLst>
              <a:ext uri="{FF2B5EF4-FFF2-40B4-BE49-F238E27FC236}">
                <a16:creationId xmlns:a16="http://schemas.microsoft.com/office/drawing/2014/main" id="{78A2C7E0-1B5A-C647-9BFA-EA3D9A673C55}"/>
              </a:ext>
            </a:extLst>
          </p:cNvPr>
          <p:cNvGrpSpPr/>
          <p:nvPr/>
        </p:nvGrpSpPr>
        <p:grpSpPr>
          <a:xfrm>
            <a:off x="4810448" y="3635624"/>
            <a:ext cx="558528" cy="436841"/>
            <a:chOff x="4850914" y="3629118"/>
            <a:chExt cx="540945" cy="423089"/>
          </a:xfrm>
        </p:grpSpPr>
        <p:sp>
          <p:nvSpPr>
            <p:cNvPr id="127" name="圆角矩形 279">
              <a:extLst>
                <a:ext uri="{FF2B5EF4-FFF2-40B4-BE49-F238E27FC236}">
                  <a16:creationId xmlns:a16="http://schemas.microsoft.com/office/drawing/2014/main" id="{369171C3-3642-6A47-8FD1-22B8CE17A71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135" name="图形 134">
              <a:extLst>
                <a:ext uri="{FF2B5EF4-FFF2-40B4-BE49-F238E27FC236}">
                  <a16:creationId xmlns:a16="http://schemas.microsoft.com/office/drawing/2014/main" id="{2E184663-78FC-0642-BB31-C264BAD76A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160" name="任意形状 159">
              <a:extLst>
                <a:ext uri="{FF2B5EF4-FFF2-40B4-BE49-F238E27FC236}">
                  <a16:creationId xmlns:a16="http://schemas.microsoft.com/office/drawing/2014/main" id="{3207DAEB-EED7-894A-8269-E5C97E394875}"/>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166" name="组合 165">
            <a:extLst>
              <a:ext uri="{FF2B5EF4-FFF2-40B4-BE49-F238E27FC236}">
                <a16:creationId xmlns:a16="http://schemas.microsoft.com/office/drawing/2014/main" id="{C024AC82-311A-F549-8598-073FF9DE009F}"/>
              </a:ext>
            </a:extLst>
          </p:cNvPr>
          <p:cNvGrpSpPr/>
          <p:nvPr/>
        </p:nvGrpSpPr>
        <p:grpSpPr>
          <a:xfrm>
            <a:off x="3380627" y="4501344"/>
            <a:ext cx="591522" cy="492067"/>
            <a:chOff x="969767" y="4359635"/>
            <a:chExt cx="572900" cy="476576"/>
          </a:xfrm>
        </p:grpSpPr>
        <p:grpSp>
          <p:nvGrpSpPr>
            <p:cNvPr id="167" name="组合 166">
              <a:extLst>
                <a:ext uri="{FF2B5EF4-FFF2-40B4-BE49-F238E27FC236}">
                  <a16:creationId xmlns:a16="http://schemas.microsoft.com/office/drawing/2014/main" id="{7808048A-F3BE-E246-9BF1-2F6A3B576A47}"/>
                </a:ext>
              </a:extLst>
            </p:cNvPr>
            <p:cNvGrpSpPr/>
            <p:nvPr/>
          </p:nvGrpSpPr>
          <p:grpSpPr>
            <a:xfrm>
              <a:off x="969767" y="4359635"/>
              <a:ext cx="572900" cy="476576"/>
              <a:chOff x="3466107" y="4467581"/>
              <a:chExt cx="572900" cy="476576"/>
            </a:xfrm>
          </p:grpSpPr>
          <p:sp>
            <p:nvSpPr>
              <p:cNvPr id="169" name="圆角矩形 168">
                <a:extLst>
                  <a:ext uri="{FF2B5EF4-FFF2-40B4-BE49-F238E27FC236}">
                    <a16:creationId xmlns:a16="http://schemas.microsoft.com/office/drawing/2014/main" id="{E96E7B6C-DF58-C947-AB5E-31B8BB0C7F4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70" name="任意形状 169">
                <a:extLst>
                  <a:ext uri="{FF2B5EF4-FFF2-40B4-BE49-F238E27FC236}">
                    <a16:creationId xmlns:a16="http://schemas.microsoft.com/office/drawing/2014/main" id="{84F8C3FE-FBF7-4A40-B2D0-10B5F0B70B5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68" name="图形 167">
              <a:extLst>
                <a:ext uri="{FF2B5EF4-FFF2-40B4-BE49-F238E27FC236}">
                  <a16:creationId xmlns:a16="http://schemas.microsoft.com/office/drawing/2014/main" id="{9D3F2A35-CC18-584E-B343-F344D944922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83" name="组合 182">
            <a:extLst>
              <a:ext uri="{FF2B5EF4-FFF2-40B4-BE49-F238E27FC236}">
                <a16:creationId xmlns:a16="http://schemas.microsoft.com/office/drawing/2014/main" id="{4B8DD3EB-EF90-4343-AE2F-230F57A9FBC6}"/>
              </a:ext>
            </a:extLst>
          </p:cNvPr>
          <p:cNvGrpSpPr/>
          <p:nvPr/>
        </p:nvGrpSpPr>
        <p:grpSpPr>
          <a:xfrm>
            <a:off x="3433328" y="5347783"/>
            <a:ext cx="2073994" cy="527512"/>
            <a:chOff x="1020809" y="5179426"/>
            <a:chExt cx="2008702" cy="510905"/>
          </a:xfrm>
        </p:grpSpPr>
        <p:sp>
          <p:nvSpPr>
            <p:cNvPr id="186" name="圆角矩形 185">
              <a:extLst>
                <a:ext uri="{FF2B5EF4-FFF2-40B4-BE49-F238E27FC236}">
                  <a16:creationId xmlns:a16="http://schemas.microsoft.com/office/drawing/2014/main" id="{8C43D558-FCB6-9E4E-A515-6D718B91AE84}"/>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87" name="Picture 2">
              <a:extLst>
                <a:ext uri="{FF2B5EF4-FFF2-40B4-BE49-F238E27FC236}">
                  <a16:creationId xmlns:a16="http://schemas.microsoft.com/office/drawing/2014/main" id="{05F2CBBE-8FFD-2847-AE51-3E0F031FBC9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88" name="任意形状 187">
              <a:extLst>
                <a:ext uri="{FF2B5EF4-FFF2-40B4-BE49-F238E27FC236}">
                  <a16:creationId xmlns:a16="http://schemas.microsoft.com/office/drawing/2014/main" id="{DFF875EE-4842-C04B-9C88-03A40A9C2B04}"/>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89" name="组合 188">
            <a:extLst>
              <a:ext uri="{FF2B5EF4-FFF2-40B4-BE49-F238E27FC236}">
                <a16:creationId xmlns:a16="http://schemas.microsoft.com/office/drawing/2014/main" id="{431E3C62-6EBD-914A-AFAA-A12079028157}"/>
              </a:ext>
            </a:extLst>
          </p:cNvPr>
          <p:cNvGrpSpPr/>
          <p:nvPr/>
        </p:nvGrpSpPr>
        <p:grpSpPr>
          <a:xfrm>
            <a:off x="3022078" y="5275984"/>
            <a:ext cx="2463469" cy="703761"/>
            <a:chOff x="1665422" y="7765148"/>
            <a:chExt cx="3550704" cy="1014362"/>
          </a:xfrm>
        </p:grpSpPr>
        <p:sp>
          <p:nvSpPr>
            <p:cNvPr id="190" name="圆角矩形 189">
              <a:extLst>
                <a:ext uri="{FF2B5EF4-FFF2-40B4-BE49-F238E27FC236}">
                  <a16:creationId xmlns:a16="http://schemas.microsoft.com/office/drawing/2014/main" id="{20A138D6-73AB-624B-816C-52933EB93807}"/>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91" name="任意形状 190">
              <a:extLst>
                <a:ext uri="{FF2B5EF4-FFF2-40B4-BE49-F238E27FC236}">
                  <a16:creationId xmlns:a16="http://schemas.microsoft.com/office/drawing/2014/main" id="{B1A45586-34DD-DE4B-B6FE-3EC8711CD12D}"/>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92" name="Picture 24" descr="Allen Institute for AI">
              <a:extLst>
                <a:ext uri="{FF2B5EF4-FFF2-40B4-BE49-F238E27FC236}">
                  <a16:creationId xmlns:a16="http://schemas.microsoft.com/office/drawing/2014/main" id="{61170D6F-BEC4-0D4C-AC20-5AD1CF2519B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93" name="组合 192">
            <a:extLst>
              <a:ext uri="{FF2B5EF4-FFF2-40B4-BE49-F238E27FC236}">
                <a16:creationId xmlns:a16="http://schemas.microsoft.com/office/drawing/2014/main" id="{028C0189-4E98-4649-B44B-9E5E2FD28AE8}"/>
              </a:ext>
            </a:extLst>
          </p:cNvPr>
          <p:cNvGrpSpPr/>
          <p:nvPr/>
        </p:nvGrpSpPr>
        <p:grpSpPr>
          <a:xfrm>
            <a:off x="4408143" y="3427774"/>
            <a:ext cx="364848" cy="404736"/>
            <a:chOff x="4457818" y="1517252"/>
            <a:chExt cx="353362" cy="391994"/>
          </a:xfrm>
        </p:grpSpPr>
        <p:sp>
          <p:nvSpPr>
            <p:cNvPr id="194" name="圆角矩形 246">
              <a:extLst>
                <a:ext uri="{FF2B5EF4-FFF2-40B4-BE49-F238E27FC236}">
                  <a16:creationId xmlns:a16="http://schemas.microsoft.com/office/drawing/2014/main" id="{9AFD3D3A-8431-174C-B2C4-D30283E2D625}"/>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195" name="任意形状 194">
              <a:extLst>
                <a:ext uri="{FF2B5EF4-FFF2-40B4-BE49-F238E27FC236}">
                  <a16:creationId xmlns:a16="http://schemas.microsoft.com/office/drawing/2014/main" id="{ED2B618E-77E1-944F-A2D2-6150FC9DC1D6}"/>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96" name="任意形状 195">
              <a:extLst>
                <a:ext uri="{FF2B5EF4-FFF2-40B4-BE49-F238E27FC236}">
                  <a16:creationId xmlns:a16="http://schemas.microsoft.com/office/drawing/2014/main" id="{66E0B7FB-186F-1C48-BCBA-A01FBC080411}"/>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97" name="Picture 18">
              <a:extLst>
                <a:ext uri="{FF2B5EF4-FFF2-40B4-BE49-F238E27FC236}">
                  <a16:creationId xmlns:a16="http://schemas.microsoft.com/office/drawing/2014/main" id="{CAB8D6D7-97AA-E649-A5F7-BA5ED4F420C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82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1000"/>
                                        <p:tgtEl>
                                          <p:spTgt spid="9"/>
                                        </p:tgtEl>
                                      </p:cBhvr>
                                    </p:animEffect>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1000"/>
                                        <p:tgtEl>
                                          <p:spTgt spid="10"/>
                                        </p:tgtEl>
                                      </p:cBhvr>
                                    </p:animEffect>
                                  </p:childTnLst>
                                </p:cTn>
                              </p:par>
                              <p:par>
                                <p:cTn id="15" presetID="2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1000"/>
                                        <p:tgtEl>
                                          <p:spTgt spid="21"/>
                                        </p:tgtEl>
                                      </p:cBhvr>
                                    </p:animEffect>
                                  </p:childTnLst>
                                </p:cTn>
                              </p:par>
                              <p:par>
                                <p:cTn id="18" presetID="22" presetClass="entr" presetSubtype="4" fill="hold"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1000"/>
                                        <p:tgtEl>
                                          <p:spTgt spid="27"/>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2000"/>
                                        <p:tgtEl>
                                          <p:spTgt spid="28"/>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2000"/>
                                        <p:tgtEl>
                                          <p:spTgt spid="29"/>
                                        </p:tgtEl>
                                      </p:cBhvr>
                                    </p:animEffect>
                                  </p:childTnLst>
                                </p:cTn>
                              </p:par>
                              <p:par>
                                <p:cTn id="28" presetID="22" presetClass="entr" presetSubtype="4"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000"/>
                                        <p:tgtEl>
                                          <p:spTgt spid="30"/>
                                        </p:tgtEl>
                                      </p:cBhvr>
                                    </p:animEffect>
                                  </p:childTnLst>
                                </p:cTn>
                              </p:par>
                              <p:par>
                                <p:cTn id="31" presetID="22" presetClass="entr" presetSubtype="4" fill="hold" nodeType="withEffect">
                                  <p:stCondLst>
                                    <p:cond delay="100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1000"/>
                                        <p:tgtEl>
                                          <p:spTgt spid="31"/>
                                        </p:tgtEl>
                                      </p:cBhvr>
                                    </p:animEffect>
                                  </p:childTnLst>
                                </p:cTn>
                              </p:par>
                              <p:par>
                                <p:cTn id="34" presetID="22" presetClass="entr" presetSubtype="4"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100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1000"/>
                                        <p:tgtEl>
                                          <p:spTgt spid="33"/>
                                        </p:tgtEl>
                                      </p:cBhvr>
                                    </p:animEffect>
                                  </p:childTnLst>
                                </p:cTn>
                              </p:par>
                              <p:par>
                                <p:cTn id="40" presetID="22" presetClass="entr" presetSubtype="4" fill="hold" nodeType="withEffect">
                                  <p:stCondLst>
                                    <p:cond delay="500"/>
                                  </p:stCondLst>
                                  <p:childTnLst>
                                    <p:set>
                                      <p:cBhvr>
                                        <p:cTn id="41" dur="1" fill="hold">
                                          <p:stCondLst>
                                            <p:cond delay="0"/>
                                          </p:stCondLst>
                                        </p:cTn>
                                        <p:tgtEl>
                                          <p:spTgt spid="193"/>
                                        </p:tgtEl>
                                        <p:attrNameLst>
                                          <p:attrName>style.visibility</p:attrName>
                                        </p:attrNameLst>
                                      </p:cBhvr>
                                      <p:to>
                                        <p:strVal val="visible"/>
                                      </p:to>
                                    </p:set>
                                    <p:animEffect transition="in" filter="wipe(down)">
                                      <p:cBhvr>
                                        <p:cTn id="4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4" y="688427"/>
            <a:ext cx="1" cy="5373468"/>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94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57" name="组合 456">
            <a:extLst>
              <a:ext uri="{FF2B5EF4-FFF2-40B4-BE49-F238E27FC236}">
                <a16:creationId xmlns:a16="http://schemas.microsoft.com/office/drawing/2014/main" id="{CD4F57C0-175B-C245-BD3B-5C1BA6DDE42D}"/>
              </a:ext>
            </a:extLst>
          </p:cNvPr>
          <p:cNvGrpSpPr/>
          <p:nvPr/>
        </p:nvGrpSpPr>
        <p:grpSpPr>
          <a:xfrm>
            <a:off x="4408143" y="3427774"/>
            <a:ext cx="364848" cy="404736"/>
            <a:chOff x="4457818" y="1517252"/>
            <a:chExt cx="353362" cy="391994"/>
          </a:xfrm>
        </p:grpSpPr>
        <p:sp>
          <p:nvSpPr>
            <p:cNvPr id="176" name="圆角矩形 246">
              <a:extLst>
                <a:ext uri="{FF2B5EF4-FFF2-40B4-BE49-F238E27FC236}">
                  <a16:creationId xmlns:a16="http://schemas.microsoft.com/office/drawing/2014/main" id="{0672E19C-0626-314A-B94E-57432744747C}"/>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243" name="任意形状 242">
              <a:extLst>
                <a:ext uri="{FF2B5EF4-FFF2-40B4-BE49-F238E27FC236}">
                  <a16:creationId xmlns:a16="http://schemas.microsoft.com/office/drawing/2014/main" id="{A60B5531-666D-E54E-93D4-A9D59E98DB4E}"/>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4" name="任意形状 243">
              <a:extLst>
                <a:ext uri="{FF2B5EF4-FFF2-40B4-BE49-F238E27FC236}">
                  <a16:creationId xmlns:a16="http://schemas.microsoft.com/office/drawing/2014/main" id="{1D00786C-BF3B-2649-8C08-976C3F3A303D}"/>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30" name="Picture 18">
              <a:extLst>
                <a:ext uri="{FF2B5EF4-FFF2-40B4-BE49-F238E27FC236}">
                  <a16:creationId xmlns:a16="http://schemas.microsoft.com/office/drawing/2014/main" id="{CAECDFDB-7E14-AB4E-BD05-8ABDBD7F21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6" name="组合 25">
            <a:extLst>
              <a:ext uri="{FF2B5EF4-FFF2-40B4-BE49-F238E27FC236}">
                <a16:creationId xmlns:a16="http://schemas.microsoft.com/office/drawing/2014/main" id="{8C65D114-B02C-7443-878D-DD1D6C7B395D}"/>
              </a:ext>
            </a:extLst>
          </p:cNvPr>
          <p:cNvGrpSpPr/>
          <p:nvPr/>
        </p:nvGrpSpPr>
        <p:grpSpPr>
          <a:xfrm>
            <a:off x="4312555" y="2571257"/>
            <a:ext cx="516306" cy="620209"/>
            <a:chOff x="4368700" y="2598256"/>
            <a:chExt cx="500052" cy="600684"/>
          </a:xfrm>
        </p:grpSpPr>
        <p:sp>
          <p:nvSpPr>
            <p:cNvPr id="168" name="圆角矩形 167">
              <a:extLst>
                <a:ext uri="{FF2B5EF4-FFF2-40B4-BE49-F238E27FC236}">
                  <a16:creationId xmlns:a16="http://schemas.microsoft.com/office/drawing/2014/main" id="{464696DB-FF08-8D45-BD50-A37FA70A7200}"/>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191" name="图形 190">
              <a:extLst>
                <a:ext uri="{FF2B5EF4-FFF2-40B4-BE49-F238E27FC236}">
                  <a16:creationId xmlns:a16="http://schemas.microsoft.com/office/drawing/2014/main" id="{45ADABB2-B38E-514B-A5C4-F4228C241FD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263" name="任意形状 262">
              <a:extLst>
                <a:ext uri="{FF2B5EF4-FFF2-40B4-BE49-F238E27FC236}">
                  <a16:creationId xmlns:a16="http://schemas.microsoft.com/office/drawing/2014/main" id="{9E6DFF64-C19B-434C-9622-D1DD756E7CD3}"/>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 name="组合 45">
            <a:extLst>
              <a:ext uri="{FF2B5EF4-FFF2-40B4-BE49-F238E27FC236}">
                <a16:creationId xmlns:a16="http://schemas.microsoft.com/office/drawing/2014/main" id="{2C752265-E96C-3645-9F1F-840897DC0E7D}"/>
              </a:ext>
            </a:extLst>
          </p:cNvPr>
          <p:cNvGrpSpPr/>
          <p:nvPr/>
        </p:nvGrpSpPr>
        <p:grpSpPr>
          <a:xfrm>
            <a:off x="5322924" y="2173681"/>
            <a:ext cx="362954" cy="2184690"/>
            <a:chOff x="5347261" y="2213200"/>
            <a:chExt cx="351528" cy="2115913"/>
          </a:xfrm>
        </p:grpSpPr>
        <p:sp>
          <p:nvSpPr>
            <p:cNvPr id="206" name="圆角矩形 205">
              <a:extLst>
                <a:ext uri="{FF2B5EF4-FFF2-40B4-BE49-F238E27FC236}">
                  <a16:creationId xmlns:a16="http://schemas.microsoft.com/office/drawing/2014/main" id="{C51E7E00-088D-A745-B139-E33D8ED384A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210" name="任意形状 209">
              <a:extLst>
                <a:ext uri="{FF2B5EF4-FFF2-40B4-BE49-F238E27FC236}">
                  <a16:creationId xmlns:a16="http://schemas.microsoft.com/office/drawing/2014/main" id="{9BA566B8-CDB6-EF49-A701-B3EDE63D933F}"/>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11" name="图形 210">
              <a:extLst>
                <a:ext uri="{FF2B5EF4-FFF2-40B4-BE49-F238E27FC236}">
                  <a16:creationId xmlns:a16="http://schemas.microsoft.com/office/drawing/2014/main" id="{08787BA7-6FEF-7844-A7D7-6BD7DBDD9D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43" name="任意形状 42">
              <a:extLst>
                <a:ext uri="{FF2B5EF4-FFF2-40B4-BE49-F238E27FC236}">
                  <a16:creationId xmlns:a16="http://schemas.microsoft.com/office/drawing/2014/main" id="{A887C3F8-F18B-7447-98C5-B266CCED22A8}"/>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76" name="组合 275">
            <a:extLst>
              <a:ext uri="{FF2B5EF4-FFF2-40B4-BE49-F238E27FC236}">
                <a16:creationId xmlns:a16="http://schemas.microsoft.com/office/drawing/2014/main" id="{6889BCC8-6970-4141-91BF-C130C3FE9813}"/>
              </a:ext>
            </a:extLst>
          </p:cNvPr>
          <p:cNvGrpSpPr/>
          <p:nvPr/>
        </p:nvGrpSpPr>
        <p:grpSpPr>
          <a:xfrm>
            <a:off x="4810448" y="3635624"/>
            <a:ext cx="558528" cy="436841"/>
            <a:chOff x="4850914" y="3629118"/>
            <a:chExt cx="540945" cy="423089"/>
          </a:xfrm>
        </p:grpSpPr>
        <p:sp>
          <p:nvSpPr>
            <p:cNvPr id="277" name="圆角矩形 279">
              <a:extLst>
                <a:ext uri="{FF2B5EF4-FFF2-40B4-BE49-F238E27FC236}">
                  <a16:creationId xmlns:a16="http://schemas.microsoft.com/office/drawing/2014/main" id="{551486DF-E7A8-5043-BCBF-8D57080D1F6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278" name="图形 277">
              <a:extLst>
                <a:ext uri="{FF2B5EF4-FFF2-40B4-BE49-F238E27FC236}">
                  <a16:creationId xmlns:a16="http://schemas.microsoft.com/office/drawing/2014/main" id="{DF31F27D-2E45-E54D-BBD3-30A9C3A928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279" name="任意形状 278">
              <a:extLst>
                <a:ext uri="{FF2B5EF4-FFF2-40B4-BE49-F238E27FC236}">
                  <a16:creationId xmlns:a16="http://schemas.microsoft.com/office/drawing/2014/main" id="{8EAFA191-8B6A-9F48-B365-0FD22482D726}"/>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62" name="组合 888">
            <a:extLst>
              <a:ext uri="{FF2B5EF4-FFF2-40B4-BE49-F238E27FC236}">
                <a16:creationId xmlns:a16="http://schemas.microsoft.com/office/drawing/2014/main" id="{98A119A6-19AC-0E43-99C4-4B95D0694616}"/>
              </a:ext>
            </a:extLst>
          </p:cNvPr>
          <p:cNvGrpSpPr/>
          <p:nvPr/>
        </p:nvGrpSpPr>
        <p:grpSpPr>
          <a:xfrm>
            <a:off x="5223345" y="1377572"/>
            <a:ext cx="311658" cy="1053220"/>
            <a:chOff x="5250813" y="1442150"/>
            <a:chExt cx="301847" cy="1020063"/>
          </a:xfrm>
        </p:grpSpPr>
        <p:sp>
          <p:nvSpPr>
            <p:cNvPr id="264" name="圆角矩形 263">
              <a:extLst>
                <a:ext uri="{FF2B5EF4-FFF2-40B4-BE49-F238E27FC236}">
                  <a16:creationId xmlns:a16="http://schemas.microsoft.com/office/drawing/2014/main" id="{49F7E2B0-6F5D-B74D-A267-E66A270C64E0}"/>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65" name="图形 264">
              <a:extLst>
                <a:ext uri="{FF2B5EF4-FFF2-40B4-BE49-F238E27FC236}">
                  <a16:creationId xmlns:a16="http://schemas.microsoft.com/office/drawing/2014/main" id="{8ABCE421-84F7-4E44-8EB7-9AA754D11D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66" name="直线连接符 265">
              <a:extLst>
                <a:ext uri="{FF2B5EF4-FFF2-40B4-BE49-F238E27FC236}">
                  <a16:creationId xmlns:a16="http://schemas.microsoft.com/office/drawing/2014/main" id="{9516129C-F5AC-1441-980B-15F7A202F6A1}"/>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267" name="组合 266">
            <a:extLst>
              <a:ext uri="{FF2B5EF4-FFF2-40B4-BE49-F238E27FC236}">
                <a16:creationId xmlns:a16="http://schemas.microsoft.com/office/drawing/2014/main" id="{5267F2EE-BFA8-C94B-A03A-5FE26925DCC9}"/>
              </a:ext>
            </a:extLst>
          </p:cNvPr>
          <p:cNvGrpSpPr/>
          <p:nvPr/>
        </p:nvGrpSpPr>
        <p:grpSpPr>
          <a:xfrm>
            <a:off x="3380627" y="4501344"/>
            <a:ext cx="591522" cy="492067"/>
            <a:chOff x="969767" y="4359635"/>
            <a:chExt cx="572900" cy="476576"/>
          </a:xfrm>
        </p:grpSpPr>
        <p:grpSp>
          <p:nvGrpSpPr>
            <p:cNvPr id="268" name="组合 267">
              <a:extLst>
                <a:ext uri="{FF2B5EF4-FFF2-40B4-BE49-F238E27FC236}">
                  <a16:creationId xmlns:a16="http://schemas.microsoft.com/office/drawing/2014/main" id="{7DD09924-D2C8-9241-9570-BC7AA6C8FBC8}"/>
                </a:ext>
              </a:extLst>
            </p:cNvPr>
            <p:cNvGrpSpPr/>
            <p:nvPr/>
          </p:nvGrpSpPr>
          <p:grpSpPr>
            <a:xfrm>
              <a:off x="969767" y="4359635"/>
              <a:ext cx="572900" cy="476576"/>
              <a:chOff x="3466107" y="4467581"/>
              <a:chExt cx="572900" cy="476576"/>
            </a:xfrm>
          </p:grpSpPr>
          <p:sp>
            <p:nvSpPr>
              <p:cNvPr id="270" name="圆角矩形 269">
                <a:extLst>
                  <a:ext uri="{FF2B5EF4-FFF2-40B4-BE49-F238E27FC236}">
                    <a16:creationId xmlns:a16="http://schemas.microsoft.com/office/drawing/2014/main" id="{9D69D544-1A8C-FD4E-8C9A-D92E4E2FA640}"/>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271" name="任意形状 270">
                <a:extLst>
                  <a:ext uri="{FF2B5EF4-FFF2-40B4-BE49-F238E27FC236}">
                    <a16:creationId xmlns:a16="http://schemas.microsoft.com/office/drawing/2014/main" id="{DEB351DA-CD8D-4447-80E4-FBC09CD0FDAF}"/>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269" name="图形 268">
              <a:extLst>
                <a:ext uri="{FF2B5EF4-FFF2-40B4-BE49-F238E27FC236}">
                  <a16:creationId xmlns:a16="http://schemas.microsoft.com/office/drawing/2014/main" id="{F303D169-196C-6641-81C2-A3C10FDCA2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289" name="组合 288">
            <a:extLst>
              <a:ext uri="{FF2B5EF4-FFF2-40B4-BE49-F238E27FC236}">
                <a16:creationId xmlns:a16="http://schemas.microsoft.com/office/drawing/2014/main" id="{8F4D13A3-743F-9746-A185-4BD838A6CDF3}"/>
              </a:ext>
            </a:extLst>
          </p:cNvPr>
          <p:cNvGrpSpPr/>
          <p:nvPr/>
        </p:nvGrpSpPr>
        <p:grpSpPr>
          <a:xfrm>
            <a:off x="3433328" y="5347783"/>
            <a:ext cx="2073994" cy="527512"/>
            <a:chOff x="1020809" y="5179426"/>
            <a:chExt cx="2008702" cy="510905"/>
          </a:xfrm>
        </p:grpSpPr>
        <p:sp>
          <p:nvSpPr>
            <p:cNvPr id="290" name="圆角矩形 289">
              <a:extLst>
                <a:ext uri="{FF2B5EF4-FFF2-40B4-BE49-F238E27FC236}">
                  <a16:creationId xmlns:a16="http://schemas.microsoft.com/office/drawing/2014/main" id="{A814ECD9-1E27-3940-BAF5-84324B434FAA}"/>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291" name="Picture 2">
              <a:extLst>
                <a:ext uri="{FF2B5EF4-FFF2-40B4-BE49-F238E27FC236}">
                  <a16:creationId xmlns:a16="http://schemas.microsoft.com/office/drawing/2014/main" id="{1AC77226-72F6-9A4E-88D3-10405DEAF1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293" name="任意形状 292">
              <a:extLst>
                <a:ext uri="{FF2B5EF4-FFF2-40B4-BE49-F238E27FC236}">
                  <a16:creationId xmlns:a16="http://schemas.microsoft.com/office/drawing/2014/main" id="{B158B3B1-B2F0-0D45-B4C9-810028F745CB}"/>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4" name="组合 293">
            <a:extLst>
              <a:ext uri="{FF2B5EF4-FFF2-40B4-BE49-F238E27FC236}">
                <a16:creationId xmlns:a16="http://schemas.microsoft.com/office/drawing/2014/main" id="{866664F3-4FBE-FF42-B134-FA8B103C8B0E}"/>
              </a:ext>
            </a:extLst>
          </p:cNvPr>
          <p:cNvGrpSpPr/>
          <p:nvPr/>
        </p:nvGrpSpPr>
        <p:grpSpPr>
          <a:xfrm>
            <a:off x="3022078" y="5275984"/>
            <a:ext cx="2463469" cy="703761"/>
            <a:chOff x="1665422" y="7765148"/>
            <a:chExt cx="3550704" cy="1014362"/>
          </a:xfrm>
        </p:grpSpPr>
        <p:sp>
          <p:nvSpPr>
            <p:cNvPr id="295" name="圆角矩形 294">
              <a:extLst>
                <a:ext uri="{FF2B5EF4-FFF2-40B4-BE49-F238E27FC236}">
                  <a16:creationId xmlns:a16="http://schemas.microsoft.com/office/drawing/2014/main" id="{785B36ED-B2EC-C249-AAA5-C22C3D69B5B4}"/>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296" name="任意形状 295">
              <a:extLst>
                <a:ext uri="{FF2B5EF4-FFF2-40B4-BE49-F238E27FC236}">
                  <a16:creationId xmlns:a16="http://schemas.microsoft.com/office/drawing/2014/main" id="{32E8775A-F234-A14D-B26F-4351E9033BFB}"/>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7" name="Picture 24" descr="Allen Institute for AI">
              <a:extLst>
                <a:ext uri="{FF2B5EF4-FFF2-40B4-BE49-F238E27FC236}">
                  <a16:creationId xmlns:a16="http://schemas.microsoft.com/office/drawing/2014/main" id="{BDB3FB31-A749-9146-841A-100540DD81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660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1000"/>
                                        <p:tgtEl>
                                          <p:spTgt spid="34"/>
                                        </p:tgtEl>
                                      </p:cBhvr>
                                    </p:animEffect>
                                  </p:childTnLst>
                                </p:cTn>
                              </p:par>
                              <p:par>
                                <p:cTn id="11" presetID="22" presetClass="entr" presetSubtype="4"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1000"/>
                                        <p:tgtEl>
                                          <p:spTgt spid="35"/>
                                        </p:tgtEl>
                                      </p:cBhvr>
                                    </p:animEffect>
                                  </p:childTnLst>
                                </p:cTn>
                              </p:par>
                              <p:par>
                                <p:cTn id="14" presetID="22" presetClass="entr" presetSubtype="4"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1000"/>
                                        <p:tgtEl>
                                          <p:spTgt spid="36"/>
                                        </p:tgtEl>
                                      </p:cBhvr>
                                    </p:animEffect>
                                  </p:childTnLst>
                                </p:cTn>
                              </p:par>
                              <p:par>
                                <p:cTn id="17" presetID="22" presetClass="entr" presetSubtype="4"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1000"/>
                                        <p:tgtEl>
                                          <p:spTgt spid="38"/>
                                        </p:tgtEl>
                                      </p:cBhvr>
                                    </p:animEffect>
                                  </p:childTnLst>
                                </p:cTn>
                              </p:par>
                              <p:par>
                                <p:cTn id="20" presetID="22" presetClass="entr" presetSubtype="4"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1000"/>
                                        <p:tgtEl>
                                          <p:spTgt spid="40"/>
                                        </p:tgtEl>
                                      </p:cBhvr>
                                    </p:animEffect>
                                  </p:childTnLst>
                                </p:cTn>
                              </p:par>
                              <p:par>
                                <p:cTn id="23" presetID="22" presetClass="entr" presetSubtype="4"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1000"/>
                                        <p:tgtEl>
                                          <p:spTgt spid="46"/>
                                        </p:tgtEl>
                                      </p:cBhvr>
                                    </p:animEffect>
                                  </p:childTnLst>
                                </p:cTn>
                              </p:par>
                              <p:par>
                                <p:cTn id="26" presetID="22" presetClass="entr" presetSubtype="4" fill="hold" nodeType="withEffect">
                                  <p:stCondLst>
                                    <p:cond delay="700"/>
                                  </p:stCondLst>
                                  <p:childTnLst>
                                    <p:set>
                                      <p:cBhvr>
                                        <p:cTn id="27" dur="1" fill="hold">
                                          <p:stCondLst>
                                            <p:cond delay="0"/>
                                          </p:stCondLst>
                                        </p:cTn>
                                        <p:tgtEl>
                                          <p:spTgt spid="448"/>
                                        </p:tgtEl>
                                        <p:attrNameLst>
                                          <p:attrName>style.visibility</p:attrName>
                                        </p:attrNameLst>
                                      </p:cBhvr>
                                      <p:to>
                                        <p:strVal val="visible"/>
                                      </p:to>
                                    </p:set>
                                    <p:animEffect transition="in" filter="wipe(down)">
                                      <p:cBhvr>
                                        <p:cTn id="28" dur="1000"/>
                                        <p:tgtEl>
                                          <p:spTgt spid="448"/>
                                        </p:tgtEl>
                                      </p:cBhvr>
                                    </p:animEffect>
                                  </p:childTnLst>
                                </p:cTn>
                              </p:par>
                              <p:par>
                                <p:cTn id="29" presetID="22" presetClass="entr" presetSubtype="4"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wipe(down)">
                                      <p:cBhvr>
                                        <p:cTn id="31" dur="1000"/>
                                        <p:tgtEl>
                                          <p:spTgt spid="449"/>
                                        </p:tgtEl>
                                      </p:cBhvr>
                                    </p:animEffect>
                                  </p:childTnLst>
                                </p:cTn>
                              </p:par>
                              <p:par>
                                <p:cTn id="32" presetID="22" presetClass="entr" presetSubtype="4" fill="hold"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wipe(down)">
                                      <p:cBhvr>
                                        <p:cTn id="34" dur="1000"/>
                                        <p:tgtEl>
                                          <p:spTgt spid="450"/>
                                        </p:tgtEl>
                                      </p:cBhvr>
                                    </p:animEffect>
                                  </p:childTnLst>
                                </p:cTn>
                              </p:par>
                              <p:par>
                                <p:cTn id="35" presetID="22" presetClass="entr" presetSubtype="4" fill="hold" nodeType="withEffect">
                                  <p:stCondLst>
                                    <p:cond delay="0"/>
                                  </p:stCondLst>
                                  <p:childTnLst>
                                    <p:set>
                                      <p:cBhvr>
                                        <p:cTn id="36" dur="1" fill="hold">
                                          <p:stCondLst>
                                            <p:cond delay="0"/>
                                          </p:stCondLst>
                                        </p:cTn>
                                        <p:tgtEl>
                                          <p:spTgt spid="451"/>
                                        </p:tgtEl>
                                        <p:attrNameLst>
                                          <p:attrName>style.visibility</p:attrName>
                                        </p:attrNameLst>
                                      </p:cBhvr>
                                      <p:to>
                                        <p:strVal val="visible"/>
                                      </p:to>
                                    </p:set>
                                    <p:animEffect transition="in" filter="wipe(down)">
                                      <p:cBhvr>
                                        <p:cTn id="37" dur="1000"/>
                                        <p:tgtEl>
                                          <p:spTgt spid="451"/>
                                        </p:tgtEl>
                                      </p:cBhvr>
                                    </p:animEffect>
                                  </p:childTnLst>
                                </p:cTn>
                              </p:par>
                            </p:childTnLst>
                          </p:cTn>
                        </p:par>
                        <p:par>
                          <p:cTn id="38" fill="hold">
                            <p:stCondLst>
                              <p:cond delay="1700"/>
                            </p:stCondLst>
                            <p:childTnLst>
                              <p:par>
                                <p:cTn id="39" presetID="22" presetClass="entr" presetSubtype="4" fill="hold" nodeType="afterEffect">
                                  <p:stCondLst>
                                    <p:cond delay="0"/>
                                  </p:stCondLst>
                                  <p:childTnLst>
                                    <p:set>
                                      <p:cBhvr>
                                        <p:cTn id="40" dur="1" fill="hold">
                                          <p:stCondLst>
                                            <p:cond delay="0"/>
                                          </p:stCondLst>
                                        </p:cTn>
                                        <p:tgtEl>
                                          <p:spTgt spid="470"/>
                                        </p:tgtEl>
                                        <p:attrNameLst>
                                          <p:attrName>style.visibility</p:attrName>
                                        </p:attrNameLst>
                                      </p:cBhvr>
                                      <p:to>
                                        <p:strVal val="visible"/>
                                      </p:to>
                                    </p:set>
                                    <p:animEffect transition="in" filter="wipe(down)">
                                      <p:cBhvr>
                                        <p:cTn id="41" dur="1000"/>
                                        <p:tgtEl>
                                          <p:spTgt spid="470"/>
                                        </p:tgtEl>
                                      </p:cBhvr>
                                    </p:animEffect>
                                  </p:childTnLst>
                                </p:cTn>
                              </p:par>
                              <p:par>
                                <p:cTn id="42" presetID="22" presetClass="entr" presetSubtype="4" fill="hold" nodeType="withEffect">
                                  <p:stCondLst>
                                    <p:cond delay="0"/>
                                  </p:stCondLst>
                                  <p:childTnLst>
                                    <p:set>
                                      <p:cBhvr>
                                        <p:cTn id="43" dur="1" fill="hold">
                                          <p:stCondLst>
                                            <p:cond delay="0"/>
                                          </p:stCondLst>
                                        </p:cTn>
                                        <p:tgtEl>
                                          <p:spTgt spid="453"/>
                                        </p:tgtEl>
                                        <p:attrNameLst>
                                          <p:attrName>style.visibility</p:attrName>
                                        </p:attrNameLst>
                                      </p:cBhvr>
                                      <p:to>
                                        <p:strVal val="visible"/>
                                      </p:to>
                                    </p:set>
                                    <p:animEffect transition="in" filter="wipe(down)">
                                      <p:cBhvr>
                                        <p:cTn id="44" dur="2000"/>
                                        <p:tgtEl>
                                          <p:spTgt spid="453"/>
                                        </p:tgtEl>
                                      </p:cBhvr>
                                    </p:animEffect>
                                  </p:childTnLst>
                                </p:cTn>
                              </p:par>
                              <p:par>
                                <p:cTn id="45" presetID="22" presetClass="entr" presetSubtype="4" fill="hold" nodeType="withEffect">
                                  <p:stCondLst>
                                    <p:cond delay="0"/>
                                  </p:stCondLst>
                                  <p:childTnLst>
                                    <p:set>
                                      <p:cBhvr>
                                        <p:cTn id="46" dur="1" fill="hold">
                                          <p:stCondLst>
                                            <p:cond delay="0"/>
                                          </p:stCondLst>
                                        </p:cTn>
                                        <p:tgtEl>
                                          <p:spTgt spid="454"/>
                                        </p:tgtEl>
                                        <p:attrNameLst>
                                          <p:attrName>style.visibility</p:attrName>
                                        </p:attrNameLst>
                                      </p:cBhvr>
                                      <p:to>
                                        <p:strVal val="visible"/>
                                      </p:to>
                                    </p:set>
                                    <p:animEffect transition="in" filter="wipe(down)">
                                      <p:cBhvr>
                                        <p:cTn id="47" dur="2000"/>
                                        <p:tgtEl>
                                          <p:spTgt spid="454"/>
                                        </p:tgtEl>
                                      </p:cBhvr>
                                    </p:animEffect>
                                  </p:childTnLst>
                                </p:cTn>
                              </p:par>
                              <p:par>
                                <p:cTn id="48" presetID="22" presetClass="entr" presetSubtype="4" fill="hold" nodeType="withEffect">
                                  <p:stCondLst>
                                    <p:cond delay="500"/>
                                  </p:stCondLst>
                                  <p:childTnLst>
                                    <p:set>
                                      <p:cBhvr>
                                        <p:cTn id="49" dur="1" fill="hold">
                                          <p:stCondLst>
                                            <p:cond delay="0"/>
                                          </p:stCondLst>
                                        </p:cTn>
                                        <p:tgtEl>
                                          <p:spTgt spid="455"/>
                                        </p:tgtEl>
                                        <p:attrNameLst>
                                          <p:attrName>style.visibility</p:attrName>
                                        </p:attrNameLst>
                                      </p:cBhvr>
                                      <p:to>
                                        <p:strVal val="visible"/>
                                      </p:to>
                                    </p:set>
                                    <p:animEffect transition="in" filter="wipe(down)">
                                      <p:cBhvr>
                                        <p:cTn id="50" dur="2000"/>
                                        <p:tgtEl>
                                          <p:spTgt spid="455"/>
                                        </p:tgtEl>
                                      </p:cBhvr>
                                    </p:animEffect>
                                  </p:childTnLst>
                                </p:cTn>
                              </p:par>
                              <p:par>
                                <p:cTn id="51" presetID="22" presetClass="entr" presetSubtype="4" fill="hold" nodeType="withEffect">
                                  <p:stCondLst>
                                    <p:cond delay="500"/>
                                  </p:stCondLst>
                                  <p:childTnLst>
                                    <p:set>
                                      <p:cBhvr>
                                        <p:cTn id="52" dur="1" fill="hold">
                                          <p:stCondLst>
                                            <p:cond delay="0"/>
                                          </p:stCondLst>
                                        </p:cTn>
                                        <p:tgtEl>
                                          <p:spTgt spid="262"/>
                                        </p:tgtEl>
                                        <p:attrNameLst>
                                          <p:attrName>style.visibility</p:attrName>
                                        </p:attrNameLst>
                                      </p:cBhvr>
                                      <p:to>
                                        <p:strVal val="visible"/>
                                      </p:to>
                                    </p:set>
                                    <p:animEffect transition="in" filter="wipe(down)">
                                      <p:cBhvr>
                                        <p:cTn id="53" dur="2000"/>
                                        <p:tgtEl>
                                          <p:spTgt spid="262"/>
                                        </p:tgtEl>
                                      </p:cBhvr>
                                    </p:animEffect>
                                  </p:childTnLst>
                                </p:cTn>
                              </p:par>
                              <p:par>
                                <p:cTn id="54" presetID="22" presetClass="entr" presetSubtype="4" fill="hold" nodeType="withEffect">
                                  <p:stCondLst>
                                    <p:cond delay="1000"/>
                                  </p:stCondLst>
                                  <p:childTnLst>
                                    <p:set>
                                      <p:cBhvr>
                                        <p:cTn id="55" dur="1" fill="hold">
                                          <p:stCondLst>
                                            <p:cond delay="0"/>
                                          </p:stCondLst>
                                        </p:cTn>
                                        <p:tgtEl>
                                          <p:spTgt spid="465"/>
                                        </p:tgtEl>
                                        <p:attrNameLst>
                                          <p:attrName>style.visibility</p:attrName>
                                        </p:attrNameLst>
                                      </p:cBhvr>
                                      <p:to>
                                        <p:strVal val="visible"/>
                                      </p:to>
                                    </p:set>
                                    <p:animEffect transition="in" filter="wipe(down)">
                                      <p:cBhvr>
                                        <p:cTn id="56" dur="2000"/>
                                        <p:tgtEl>
                                          <p:spTgt spid="465"/>
                                        </p:tgtEl>
                                      </p:cBhvr>
                                    </p:animEffect>
                                  </p:childTnLst>
                                </p:cTn>
                              </p:par>
                              <p:par>
                                <p:cTn id="57" presetID="22" presetClass="entr" presetSubtype="4" fill="hold" nodeType="withEffect">
                                  <p:stCondLst>
                                    <p:cond delay="1000"/>
                                  </p:stCondLst>
                                  <p:childTnLst>
                                    <p:set>
                                      <p:cBhvr>
                                        <p:cTn id="58" dur="1" fill="hold">
                                          <p:stCondLst>
                                            <p:cond delay="0"/>
                                          </p:stCondLst>
                                        </p:cTn>
                                        <p:tgtEl>
                                          <p:spTgt spid="466"/>
                                        </p:tgtEl>
                                        <p:attrNameLst>
                                          <p:attrName>style.visibility</p:attrName>
                                        </p:attrNameLst>
                                      </p:cBhvr>
                                      <p:to>
                                        <p:strVal val="visible"/>
                                      </p:to>
                                    </p:set>
                                    <p:animEffect transition="in" filter="wipe(down)">
                                      <p:cBhvr>
                                        <p:cTn id="59" dur="1000"/>
                                        <p:tgtEl>
                                          <p:spTgt spid="466"/>
                                        </p:tgtEl>
                                      </p:cBhvr>
                                    </p:animEffect>
                                  </p:childTnLst>
                                </p:cTn>
                              </p:par>
                              <p:par>
                                <p:cTn id="60" presetID="22" presetClass="entr" presetSubtype="4" fill="hold" nodeType="withEffect">
                                  <p:stCondLst>
                                    <p:cond delay="1000"/>
                                  </p:stCondLst>
                                  <p:childTnLst>
                                    <p:set>
                                      <p:cBhvr>
                                        <p:cTn id="61" dur="1" fill="hold">
                                          <p:stCondLst>
                                            <p:cond delay="0"/>
                                          </p:stCondLst>
                                        </p:cTn>
                                        <p:tgtEl>
                                          <p:spTgt spid="467"/>
                                        </p:tgtEl>
                                        <p:attrNameLst>
                                          <p:attrName>style.visibility</p:attrName>
                                        </p:attrNameLst>
                                      </p:cBhvr>
                                      <p:to>
                                        <p:strVal val="visible"/>
                                      </p:to>
                                    </p:set>
                                    <p:animEffect transition="in" filter="wipe(down)">
                                      <p:cBhvr>
                                        <p:cTn id="62" dur="1000"/>
                                        <p:tgtEl>
                                          <p:spTgt spid="467"/>
                                        </p:tgtEl>
                                      </p:cBhvr>
                                    </p:animEffect>
                                  </p:childTnLst>
                                </p:cTn>
                              </p:par>
                              <p:par>
                                <p:cTn id="63" presetID="22" presetClass="entr" presetSubtype="4" fill="hold" nodeType="withEffect">
                                  <p:stCondLst>
                                    <p:cond delay="1000"/>
                                  </p:stCondLst>
                                  <p:childTnLst>
                                    <p:set>
                                      <p:cBhvr>
                                        <p:cTn id="64" dur="1" fill="hold">
                                          <p:stCondLst>
                                            <p:cond delay="0"/>
                                          </p:stCondLst>
                                        </p:cTn>
                                        <p:tgtEl>
                                          <p:spTgt spid="468"/>
                                        </p:tgtEl>
                                        <p:attrNameLst>
                                          <p:attrName>style.visibility</p:attrName>
                                        </p:attrNameLst>
                                      </p:cBhvr>
                                      <p:to>
                                        <p:strVal val="visible"/>
                                      </p:to>
                                    </p:set>
                                    <p:animEffect transition="in" filter="wipe(down)">
                                      <p:cBhvr>
                                        <p:cTn id="65"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Tree>
    <p:extLst>
      <p:ext uri="{BB962C8B-B14F-4D97-AF65-F5344CB8AC3E}">
        <p14:creationId xmlns:p14="http://schemas.microsoft.com/office/powerpoint/2010/main" val="78538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D9C9-8B35-87B6-38D0-FA41B4697671}"/>
              </a:ext>
            </a:extLst>
          </p:cNvPr>
          <p:cNvSpPr>
            <a:spLocks noGrp="1"/>
          </p:cNvSpPr>
          <p:nvPr>
            <p:ph type="title"/>
          </p:nvPr>
        </p:nvSpPr>
        <p:spPr/>
        <p:txBody>
          <a:bodyPr/>
          <a:lstStyle/>
          <a:p>
            <a:r>
              <a:rPr lang="en-US" dirty="0"/>
              <a:t>Generating text</a:t>
            </a:r>
          </a:p>
        </p:txBody>
      </p:sp>
      <p:sp>
        <p:nvSpPr>
          <p:cNvPr id="3" name="Content Placeholder 2">
            <a:extLst>
              <a:ext uri="{FF2B5EF4-FFF2-40B4-BE49-F238E27FC236}">
                <a16:creationId xmlns:a16="http://schemas.microsoft.com/office/drawing/2014/main" id="{C5F1F9DD-6F37-2BDD-F03D-454C4B9E58E0}"/>
              </a:ext>
            </a:extLst>
          </p:cNvPr>
          <p:cNvSpPr>
            <a:spLocks noGrp="1"/>
          </p:cNvSpPr>
          <p:nvPr>
            <p:ph idx="1"/>
          </p:nvPr>
        </p:nvSpPr>
        <p:spPr/>
        <p:txBody>
          <a:bodyPr/>
          <a:lstStyle/>
          <a:p>
            <a:r>
              <a:rPr lang="en-US" dirty="0"/>
              <a:t>Transformers are really good at two types of tasks:</a:t>
            </a:r>
          </a:p>
          <a:p>
            <a:pPr marL="0" indent="0">
              <a:buNone/>
            </a:pPr>
            <a:endParaRPr lang="en-US" dirty="0"/>
          </a:p>
          <a:p>
            <a:pPr marL="0" indent="0">
              <a:buNone/>
            </a:pPr>
            <a:r>
              <a:rPr lang="en-US" dirty="0"/>
              <a:t>Masked input</a:t>
            </a:r>
          </a:p>
          <a:p>
            <a:pPr marL="0" indent="0">
              <a:buNone/>
            </a:pPr>
            <a:r>
              <a:rPr lang="en-US" dirty="0"/>
              <a:t>	“the quick brown fox ______ over the lazy dog.” -&gt; jumped.</a:t>
            </a:r>
          </a:p>
          <a:p>
            <a:pPr marL="0" indent="0">
              <a:buNone/>
            </a:pPr>
            <a:endParaRPr lang="en-US" dirty="0"/>
          </a:p>
          <a:p>
            <a:pPr marL="0" indent="0">
              <a:buNone/>
            </a:pPr>
            <a:r>
              <a:rPr lang="en-US" dirty="0"/>
              <a:t>Autoregressive</a:t>
            </a:r>
          </a:p>
          <a:p>
            <a:pPr marL="0" indent="0">
              <a:buNone/>
            </a:pPr>
            <a:r>
              <a:rPr lang="en-US" dirty="0"/>
              <a:t>	“the quick brown fox jumped over the lazy” -&gt; dog.</a:t>
            </a:r>
          </a:p>
          <a:p>
            <a:pPr marL="0" indent="0">
              <a:buNone/>
            </a:pPr>
            <a:r>
              <a:rPr lang="en-US" dirty="0"/>
              <a:t>	</a:t>
            </a:r>
          </a:p>
        </p:txBody>
      </p:sp>
    </p:spTree>
    <p:extLst>
      <p:ext uri="{BB962C8B-B14F-4D97-AF65-F5344CB8AC3E}">
        <p14:creationId xmlns:p14="http://schemas.microsoft.com/office/powerpoint/2010/main" val="2207496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FEAC-952E-648F-1242-48089B1F07F0}"/>
              </a:ext>
            </a:extLst>
          </p:cNvPr>
          <p:cNvSpPr>
            <a:spLocks noGrp="1"/>
          </p:cNvSpPr>
          <p:nvPr>
            <p:ph type="title"/>
          </p:nvPr>
        </p:nvSpPr>
        <p:spPr>
          <a:xfrm>
            <a:off x="838200" y="120178"/>
            <a:ext cx="10515600" cy="1325563"/>
          </a:xfrm>
        </p:spPr>
        <p:txBody>
          <a:bodyPr/>
          <a:lstStyle/>
          <a:p>
            <a:r>
              <a:rPr lang="en-US" dirty="0"/>
              <a:t>Language tasks with transformers</a:t>
            </a:r>
          </a:p>
        </p:txBody>
      </p:sp>
      <p:sp>
        <p:nvSpPr>
          <p:cNvPr id="3" name="Content Placeholder 2">
            <a:extLst>
              <a:ext uri="{FF2B5EF4-FFF2-40B4-BE49-F238E27FC236}">
                <a16:creationId xmlns:a16="http://schemas.microsoft.com/office/drawing/2014/main" id="{1590C2D3-1806-1F7C-EC67-7C9C42F3F8ED}"/>
              </a:ext>
            </a:extLst>
          </p:cNvPr>
          <p:cNvSpPr>
            <a:spLocks noGrp="1"/>
          </p:cNvSpPr>
          <p:nvPr>
            <p:ph idx="1"/>
          </p:nvPr>
        </p:nvSpPr>
        <p:spPr>
          <a:xfrm>
            <a:off x="838200" y="1445741"/>
            <a:ext cx="10515600" cy="4731222"/>
          </a:xfrm>
        </p:spPr>
        <p:txBody>
          <a:bodyPr>
            <a:normAutofit fontScale="92500" lnSpcReduction="20000"/>
          </a:bodyPr>
          <a:lstStyle/>
          <a:p>
            <a:r>
              <a:rPr lang="en-US" dirty="0"/>
              <a:t>Masked input tends to work really well for document summarization and translation.</a:t>
            </a:r>
          </a:p>
          <a:p>
            <a:endParaRPr lang="en-US" dirty="0"/>
          </a:p>
          <a:p>
            <a:r>
              <a:rPr lang="en-US" dirty="0"/>
              <a:t>Autoregressive models work really well for question answering.</a:t>
            </a:r>
          </a:p>
          <a:p>
            <a:pPr lvl="1"/>
            <a:r>
              <a:rPr lang="en-US" dirty="0"/>
              <a:t>“What is the capital of France” becomes</a:t>
            </a:r>
          </a:p>
          <a:p>
            <a:pPr marL="457200" lvl="1" indent="0">
              <a:buNone/>
            </a:pPr>
            <a:endParaRPr lang="en-US" dirty="0"/>
          </a:p>
          <a:p>
            <a:pPr lvl="1"/>
            <a:r>
              <a:rPr lang="en-US" dirty="0"/>
              <a:t>“You are a knowledgeable and friendly AI assistant named Alex. Your role is to help users by answering their questions, providing information, and offering guidance to the best of your abilities. When responding, use a warm and professional tone, and break down complex topics into easy-to-understand explanations. If you are unsure about an answer, it's okay to say you don't know rather than guessing. What is the capital of France?”</a:t>
            </a:r>
          </a:p>
          <a:p>
            <a:pPr lvl="1"/>
            <a:endParaRPr lang="en-US" dirty="0"/>
          </a:p>
          <a:p>
            <a:pPr lvl="1"/>
            <a:r>
              <a:rPr lang="en-US" dirty="0"/>
              <a:t>The system prompt </a:t>
            </a:r>
            <a:r>
              <a:rPr lang="en-US" i="1" dirty="0"/>
              <a:t>constrains</a:t>
            </a:r>
            <a:r>
              <a:rPr lang="en-US" dirty="0"/>
              <a:t> the output by providing lots of additional words to help shape the output.</a:t>
            </a:r>
          </a:p>
          <a:p>
            <a:pPr lvl="2"/>
            <a:r>
              <a:rPr lang="en-US" dirty="0"/>
              <a:t>Still just correlation, though!</a:t>
            </a:r>
          </a:p>
        </p:txBody>
      </p:sp>
    </p:spTree>
    <p:extLst>
      <p:ext uri="{BB962C8B-B14F-4D97-AF65-F5344CB8AC3E}">
        <p14:creationId xmlns:p14="http://schemas.microsoft.com/office/powerpoint/2010/main" val="4753269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7C6C-BF4B-40B5-E004-08ECE3C90F13}"/>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A7BD75-A00B-F4A8-DC97-BC98A82ABA00}"/>
              </a:ext>
            </a:extLst>
          </p:cNvPr>
          <p:cNvSpPr>
            <a:spLocks noGrp="1"/>
          </p:cNvSpPr>
          <p:nvPr>
            <p:ph idx="1"/>
          </p:nvPr>
        </p:nvSpPr>
        <p:spPr/>
        <p:txBody>
          <a:bodyPr>
            <a:normAutofit/>
          </a:bodyPr>
          <a:lstStyle/>
          <a:p>
            <a:r>
              <a:rPr lang="en-US" dirty="0"/>
              <a:t>Large language models are initially trained in a self-supervised way.</a:t>
            </a:r>
          </a:p>
          <a:p>
            <a:pPr lvl="1"/>
            <a:r>
              <a:rPr lang="en-US" dirty="0"/>
              <a:t>A massive corpus is run through the transformer and correlations are learned.</a:t>
            </a:r>
          </a:p>
          <a:p>
            <a:pPr lvl="1"/>
            <a:endParaRPr lang="en-US" dirty="0"/>
          </a:p>
          <a:p>
            <a:r>
              <a:rPr lang="en-US" dirty="0"/>
              <a:t>Creating a corpus that large is not easy.</a:t>
            </a:r>
          </a:p>
          <a:p>
            <a:pPr lvl="1"/>
            <a:r>
              <a:rPr lang="en-US" dirty="0"/>
              <a:t>Can accidentally encode bias, leave out users.</a:t>
            </a:r>
          </a:p>
          <a:p>
            <a:pPr lvl="1"/>
            <a:r>
              <a:rPr lang="en-US" dirty="0"/>
              <a:t>How to compare results?</a:t>
            </a:r>
          </a:p>
          <a:p>
            <a:pPr lvl="1"/>
            <a:endParaRPr lang="en-US" dirty="0"/>
          </a:p>
          <a:p>
            <a:r>
              <a:rPr lang="en-US" dirty="0"/>
              <a:t>https://</a:t>
            </a:r>
            <a:r>
              <a:rPr lang="en-US" dirty="0" err="1"/>
              <a:t>github.com</a:t>
            </a:r>
            <a:r>
              <a:rPr lang="en-US" dirty="0"/>
              <a:t>/Zjh-819/</a:t>
            </a:r>
            <a:r>
              <a:rPr lang="en-US" dirty="0" err="1"/>
              <a:t>LLMDataHub</a:t>
            </a:r>
            <a:endParaRPr lang="en-US" dirty="0"/>
          </a:p>
        </p:txBody>
      </p:sp>
    </p:spTree>
    <p:extLst>
      <p:ext uri="{BB962C8B-B14F-4D97-AF65-F5344CB8AC3E}">
        <p14:creationId xmlns:p14="http://schemas.microsoft.com/office/powerpoint/2010/main" val="26000206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4FED-D94F-1E58-492B-A9BC4555E649}"/>
              </a:ext>
            </a:extLst>
          </p:cNvPr>
          <p:cNvSpPr>
            <a:spLocks noGrp="1"/>
          </p:cNvSpPr>
          <p:nvPr>
            <p:ph type="title"/>
          </p:nvPr>
        </p:nvSpPr>
        <p:spPr/>
        <p:txBody>
          <a:bodyPr/>
          <a:lstStyle/>
          <a:p>
            <a:r>
              <a:rPr lang="en-US" dirty="0"/>
              <a:t>Training an LLM	</a:t>
            </a:r>
          </a:p>
        </p:txBody>
      </p:sp>
      <p:sp>
        <p:nvSpPr>
          <p:cNvPr id="3" name="Content Placeholder 2">
            <a:extLst>
              <a:ext uri="{FF2B5EF4-FFF2-40B4-BE49-F238E27FC236}">
                <a16:creationId xmlns:a16="http://schemas.microsoft.com/office/drawing/2014/main" id="{ABDE5B99-552F-D489-0F44-9B098366B491}"/>
              </a:ext>
            </a:extLst>
          </p:cNvPr>
          <p:cNvSpPr>
            <a:spLocks noGrp="1"/>
          </p:cNvSpPr>
          <p:nvPr>
            <p:ph idx="1"/>
          </p:nvPr>
        </p:nvSpPr>
        <p:spPr>
          <a:xfrm>
            <a:off x="838200" y="1690688"/>
            <a:ext cx="10515600" cy="4486275"/>
          </a:xfrm>
        </p:spPr>
        <p:txBody>
          <a:bodyPr>
            <a:normAutofit fontScale="85000" lnSpcReduction="20000"/>
          </a:bodyPr>
          <a:lstStyle/>
          <a:p>
            <a:r>
              <a:rPr lang="en-US" dirty="0"/>
              <a:t>Building an LLM training set is not easy.</a:t>
            </a:r>
          </a:p>
          <a:p>
            <a:pPr lvl="1"/>
            <a:r>
              <a:rPr lang="en-US" dirty="0"/>
              <a:t>First, collect all human knowledge in written form.</a:t>
            </a:r>
          </a:p>
          <a:p>
            <a:pPr lvl="2"/>
            <a:r>
              <a:rPr lang="en-US" dirty="0"/>
              <a:t>Common Crawl.</a:t>
            </a:r>
          </a:p>
          <a:p>
            <a:pPr lvl="2"/>
            <a:r>
              <a:rPr lang="en-US" dirty="0"/>
              <a:t>The Pile</a:t>
            </a:r>
          </a:p>
          <a:p>
            <a:pPr lvl="2"/>
            <a:r>
              <a:rPr lang="en-US" dirty="0" err="1"/>
              <a:t>Starcoder</a:t>
            </a:r>
            <a:endParaRPr lang="en-US" dirty="0"/>
          </a:p>
          <a:p>
            <a:pPr lvl="2"/>
            <a:r>
              <a:rPr lang="en-US" dirty="0"/>
              <a:t>Wikipedia</a:t>
            </a:r>
          </a:p>
          <a:p>
            <a:pPr lvl="2"/>
            <a:r>
              <a:rPr lang="en-US" dirty="0" err="1"/>
              <a:t>BookCorpus</a:t>
            </a:r>
            <a:endParaRPr lang="en-US" dirty="0"/>
          </a:p>
          <a:p>
            <a:pPr lvl="1"/>
            <a:endParaRPr lang="en-US" dirty="0"/>
          </a:p>
          <a:p>
            <a:r>
              <a:rPr lang="en-US" dirty="0"/>
              <a:t>Then, remove SEO pages, duplicates, inappropriate content, document markup.</a:t>
            </a:r>
          </a:p>
          <a:p>
            <a:r>
              <a:rPr lang="en-US" dirty="0"/>
              <a:t>Then, make sure your collection contains the right frequency of documents.</a:t>
            </a:r>
          </a:p>
          <a:p>
            <a:pPr lvl="1"/>
            <a:r>
              <a:rPr lang="en-US" dirty="0"/>
              <a:t>What if it’s all </a:t>
            </a:r>
            <a:r>
              <a:rPr lang="en-US" dirty="0" err="1"/>
              <a:t>Pokemon</a:t>
            </a:r>
            <a:r>
              <a:rPr lang="en-US" dirty="0"/>
              <a:t> docs?</a:t>
            </a:r>
          </a:p>
          <a:p>
            <a:r>
              <a:rPr lang="en-US" dirty="0"/>
              <a:t>Then, support other languages.</a:t>
            </a:r>
          </a:p>
          <a:p>
            <a:r>
              <a:rPr lang="en-US" dirty="0"/>
              <a:t>Then spend months processing all of this to learn correlations.</a:t>
            </a:r>
          </a:p>
        </p:txBody>
      </p:sp>
    </p:spTree>
    <p:extLst>
      <p:ext uri="{BB962C8B-B14F-4D97-AF65-F5344CB8AC3E}">
        <p14:creationId xmlns:p14="http://schemas.microsoft.com/office/powerpoint/2010/main" val="2706168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6D96-F838-9707-DBE3-0A52551C361F}"/>
              </a:ext>
            </a:extLst>
          </p:cNvPr>
          <p:cNvSpPr>
            <a:spLocks noGrp="1"/>
          </p:cNvSpPr>
          <p:nvPr>
            <p:ph type="title"/>
          </p:nvPr>
        </p:nvSpPr>
        <p:spPr/>
        <p:txBody>
          <a:bodyPr/>
          <a:lstStyle/>
          <a:p>
            <a:r>
              <a:rPr lang="en-US" dirty="0"/>
              <a:t>Curating training sets</a:t>
            </a:r>
          </a:p>
        </p:txBody>
      </p:sp>
      <p:sp>
        <p:nvSpPr>
          <p:cNvPr id="3" name="Content Placeholder 2">
            <a:extLst>
              <a:ext uri="{FF2B5EF4-FFF2-40B4-BE49-F238E27FC236}">
                <a16:creationId xmlns:a16="http://schemas.microsoft.com/office/drawing/2014/main" id="{6FFB1366-D777-B593-1EA0-BD396D7063F3}"/>
              </a:ext>
            </a:extLst>
          </p:cNvPr>
          <p:cNvSpPr>
            <a:spLocks noGrp="1"/>
          </p:cNvSpPr>
          <p:nvPr>
            <p:ph idx="1"/>
          </p:nvPr>
        </p:nvSpPr>
        <p:spPr/>
        <p:txBody>
          <a:bodyPr/>
          <a:lstStyle/>
          <a:p>
            <a:r>
              <a:rPr lang="en-US" dirty="0"/>
              <a:t>Bigger is not necessarily better</a:t>
            </a:r>
          </a:p>
          <a:p>
            <a:pPr lvl="1"/>
            <a:r>
              <a:rPr lang="en-US" dirty="0"/>
              <a:t>We are reaching a saturation point</a:t>
            </a:r>
          </a:p>
          <a:p>
            <a:r>
              <a:rPr lang="en-US" dirty="0"/>
              <a:t>Training sets that contain </a:t>
            </a:r>
            <a:r>
              <a:rPr lang="en-US" i="1" dirty="0"/>
              <a:t>high-quality data</a:t>
            </a:r>
            <a:r>
              <a:rPr lang="en-US" dirty="0"/>
              <a:t> are particularly valuable.</a:t>
            </a:r>
          </a:p>
          <a:p>
            <a:pPr lvl="1"/>
            <a:r>
              <a:rPr lang="en-US" dirty="0"/>
              <a:t>Specific tasks, languages, usage.</a:t>
            </a:r>
          </a:p>
          <a:p>
            <a:pPr lvl="1"/>
            <a:r>
              <a:rPr lang="en-US" dirty="0"/>
              <a:t>Diverse coverage of topics</a:t>
            </a:r>
          </a:p>
          <a:p>
            <a:pPr lvl="1"/>
            <a:r>
              <a:rPr lang="en-US" dirty="0"/>
              <a:t>High-quality</a:t>
            </a:r>
          </a:p>
          <a:p>
            <a:pPr lvl="1"/>
            <a:r>
              <a:rPr lang="en-US" dirty="0"/>
              <a:t>Usage permissions</a:t>
            </a:r>
          </a:p>
          <a:p>
            <a:pPr lvl="1"/>
            <a:r>
              <a:rPr lang="en-US" dirty="0"/>
              <a:t>No poisoning</a:t>
            </a:r>
          </a:p>
        </p:txBody>
      </p:sp>
    </p:spTree>
    <p:extLst>
      <p:ext uri="{BB962C8B-B14F-4D97-AF65-F5344CB8AC3E}">
        <p14:creationId xmlns:p14="http://schemas.microsoft.com/office/powerpoint/2010/main" val="2675822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DE12-67A2-CE7E-BB21-097B24332B4D}"/>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67965320-3E0D-1DDB-572D-6F05F5E1334F}"/>
              </a:ext>
            </a:extLst>
          </p:cNvPr>
          <p:cNvSpPr>
            <a:spLocks noGrp="1"/>
          </p:cNvSpPr>
          <p:nvPr>
            <p:ph idx="1"/>
          </p:nvPr>
        </p:nvSpPr>
        <p:spPr/>
        <p:txBody>
          <a:bodyPr/>
          <a:lstStyle/>
          <a:p>
            <a:r>
              <a:rPr lang="en-US" dirty="0"/>
              <a:t>Predict the next token is interesting, but it falls apart for long sequences.</a:t>
            </a:r>
          </a:p>
          <a:p>
            <a:pPr lvl="1"/>
            <a:r>
              <a:rPr lang="en-US" dirty="0"/>
              <a:t>It’s solving the wrong problem. </a:t>
            </a:r>
          </a:p>
          <a:p>
            <a:pPr lvl="1"/>
            <a:r>
              <a:rPr lang="en-US" dirty="0"/>
              <a:t>We really want a correct answer for a particular input.</a:t>
            </a:r>
          </a:p>
          <a:p>
            <a:pPr lvl="1"/>
            <a:endParaRPr lang="en-US" dirty="0"/>
          </a:p>
          <a:p>
            <a:r>
              <a:rPr lang="en-US" dirty="0"/>
              <a:t>The standard way to address this is through </a:t>
            </a:r>
            <a:r>
              <a:rPr lang="en-US" i="1" dirty="0"/>
              <a:t>supervised fine-tuning.</a:t>
            </a:r>
          </a:p>
          <a:p>
            <a:r>
              <a:rPr lang="en-US" dirty="0"/>
              <a:t>We take a pre-trained network and present it with labeled inputs and outputs.</a:t>
            </a:r>
          </a:p>
          <a:p>
            <a:pPr lvl="1"/>
            <a:r>
              <a:rPr lang="en-US" dirty="0"/>
              <a:t>Convert into a classic machine learning problem.</a:t>
            </a:r>
          </a:p>
          <a:p>
            <a:pPr marL="0" indent="0">
              <a:buNone/>
            </a:pPr>
            <a:endParaRPr lang="en-US" dirty="0"/>
          </a:p>
        </p:txBody>
      </p:sp>
    </p:spTree>
    <p:extLst>
      <p:ext uri="{BB962C8B-B14F-4D97-AF65-F5344CB8AC3E}">
        <p14:creationId xmlns:p14="http://schemas.microsoft.com/office/powerpoint/2010/main" val="3228719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A9EF-C8A7-7D39-93E9-EE18A617657F}"/>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03BF6964-AA86-3374-50FE-D8C2D2ECE82A}"/>
              </a:ext>
            </a:extLst>
          </p:cNvPr>
          <p:cNvSpPr>
            <a:spLocks noGrp="1"/>
          </p:cNvSpPr>
          <p:nvPr>
            <p:ph idx="1"/>
          </p:nvPr>
        </p:nvSpPr>
        <p:spPr/>
        <p:txBody>
          <a:bodyPr/>
          <a:lstStyle/>
          <a:p>
            <a:r>
              <a:rPr lang="en-US" dirty="0"/>
              <a:t>Input: "Give an example of a metaphor that uses the following object: Stars” </a:t>
            </a:r>
          </a:p>
          <a:p>
            <a:r>
              <a:rPr lang="en-US" dirty="0"/>
              <a:t>Output: “Her eyes were like bright stars, twinkling with excitement and wonder.”</a:t>
            </a:r>
          </a:p>
          <a:p>
            <a:r>
              <a:rPr lang="en-US" dirty="0"/>
              <a:t>We encode the inputs and outputs as vectors, present the input to the network, find the actual output, and use this to construct an error signal.</a:t>
            </a:r>
          </a:p>
          <a:p>
            <a:r>
              <a:rPr lang="en-US" dirty="0"/>
              <a:t>Standard neural network learning can then be used.</a:t>
            </a:r>
          </a:p>
        </p:txBody>
      </p:sp>
    </p:spTree>
    <p:extLst>
      <p:ext uri="{BB962C8B-B14F-4D97-AF65-F5344CB8AC3E}">
        <p14:creationId xmlns:p14="http://schemas.microsoft.com/office/powerpoint/2010/main" val="1298188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083-59E7-5246-367A-58DA4BA5DBF2}"/>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7C742F48-52D6-BCC7-BC8F-0C369C55A858}"/>
              </a:ext>
            </a:extLst>
          </p:cNvPr>
          <p:cNvSpPr>
            <a:spLocks noGrp="1"/>
          </p:cNvSpPr>
          <p:nvPr>
            <p:ph idx="1"/>
          </p:nvPr>
        </p:nvSpPr>
        <p:spPr/>
        <p:txBody>
          <a:bodyPr/>
          <a:lstStyle/>
          <a:p>
            <a:r>
              <a:rPr lang="en-US" dirty="0"/>
              <a:t>SFT lets us take a generalized large language model and focus it to solve a particular task.</a:t>
            </a:r>
          </a:p>
          <a:p>
            <a:pPr lvl="1"/>
            <a:r>
              <a:rPr lang="en-US" dirty="0"/>
              <a:t>This is especially helpful in building code generators.</a:t>
            </a:r>
          </a:p>
          <a:p>
            <a:pPr lvl="1"/>
            <a:endParaRPr lang="en-US" dirty="0"/>
          </a:p>
          <a:p>
            <a:r>
              <a:rPr lang="en-US" dirty="0"/>
              <a:t>Advantage: pre-training an LLM is very expensive. SFT lets you re-use this work and fine-tune the same model for different tasks.</a:t>
            </a:r>
          </a:p>
          <a:p>
            <a:endParaRPr lang="en-US" dirty="0"/>
          </a:p>
          <a:p>
            <a:endParaRPr lang="en-US" dirty="0"/>
          </a:p>
        </p:txBody>
      </p:sp>
    </p:spTree>
    <p:extLst>
      <p:ext uri="{BB962C8B-B14F-4D97-AF65-F5344CB8AC3E}">
        <p14:creationId xmlns:p14="http://schemas.microsoft.com/office/powerpoint/2010/main" val="198693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E88B-0A76-1B9E-1346-D5C156EF58CE}"/>
              </a:ext>
            </a:extLst>
          </p:cNvPr>
          <p:cNvSpPr>
            <a:spLocks noGrp="1"/>
          </p:cNvSpPr>
          <p:nvPr>
            <p:ph type="title"/>
          </p:nvPr>
        </p:nvSpPr>
        <p:spPr/>
        <p:txBody>
          <a:bodyPr/>
          <a:lstStyle/>
          <a:p>
            <a:r>
              <a:rPr lang="en-US" dirty="0"/>
              <a:t>AI History in a Nutshell</a:t>
            </a:r>
          </a:p>
        </p:txBody>
      </p:sp>
      <p:sp>
        <p:nvSpPr>
          <p:cNvPr id="3" name="Content Placeholder 2">
            <a:extLst>
              <a:ext uri="{FF2B5EF4-FFF2-40B4-BE49-F238E27FC236}">
                <a16:creationId xmlns:a16="http://schemas.microsoft.com/office/drawing/2014/main" id="{AA78F557-C916-4FDF-9B93-D213B4BF28AF}"/>
              </a:ext>
            </a:extLst>
          </p:cNvPr>
          <p:cNvSpPr>
            <a:spLocks noGrp="1"/>
          </p:cNvSpPr>
          <p:nvPr>
            <p:ph idx="1"/>
          </p:nvPr>
        </p:nvSpPr>
        <p:spPr>
          <a:xfrm>
            <a:off x="838200" y="1690688"/>
            <a:ext cx="10515600" cy="4486275"/>
          </a:xfrm>
        </p:spPr>
        <p:txBody>
          <a:bodyPr>
            <a:normAutofit/>
          </a:bodyPr>
          <a:lstStyle/>
          <a:p>
            <a:pPr marL="514350" indent="-514350">
              <a:buAutoNum type="arabicPeriod"/>
            </a:pPr>
            <a:r>
              <a:rPr lang="en-US" dirty="0"/>
              <a:t>Breakthrough – researchers develop a new method for doing things considered “hard.</a:t>
            </a:r>
          </a:p>
          <a:p>
            <a:pPr lvl="1"/>
            <a:r>
              <a:rPr lang="en-US" dirty="0"/>
              <a:t>Chess playing, medical diagnosis, handwriting recognition, translation, text generation.</a:t>
            </a:r>
          </a:p>
          <a:p>
            <a:pPr marL="514350" indent="-514350">
              <a:buAutoNum type="arabicPeriod"/>
            </a:pPr>
            <a:r>
              <a:rPr lang="en-US" dirty="0"/>
              <a:t>There is a huge surge in money, emphasis, research.</a:t>
            </a:r>
          </a:p>
          <a:p>
            <a:pPr lvl="1"/>
            <a:r>
              <a:rPr lang="en-US" dirty="0"/>
              <a:t>Lots of big promises and predictions.</a:t>
            </a:r>
          </a:p>
          <a:p>
            <a:pPr marL="514350" indent="-514350">
              <a:buAutoNum type="arabicPeriod"/>
            </a:pPr>
            <a:r>
              <a:rPr lang="en-US" dirty="0"/>
              <a:t>Generalizing the problem turns out to be harder than expected.</a:t>
            </a:r>
          </a:p>
          <a:p>
            <a:pPr marL="514350" indent="-514350">
              <a:buAutoNum type="arabicPeriod"/>
            </a:pPr>
            <a:r>
              <a:rPr lang="en-US" dirty="0"/>
              <a:t>”AI Winter” sets in</a:t>
            </a:r>
          </a:p>
          <a:p>
            <a:pPr lvl="1"/>
            <a:r>
              <a:rPr lang="en-US" dirty="0"/>
              <a:t>Some technologies become obsolete, others find new uses and are folded into other applications.</a:t>
            </a:r>
          </a:p>
        </p:txBody>
      </p:sp>
    </p:spTree>
    <p:extLst>
      <p:ext uri="{BB962C8B-B14F-4D97-AF65-F5344CB8AC3E}">
        <p14:creationId xmlns:p14="http://schemas.microsoft.com/office/powerpoint/2010/main" val="17662551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ED77D-5BD9-C99E-09E4-B5BF61EBF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1808D-0DA5-2987-5F9D-6FC8A9808052}"/>
              </a:ext>
            </a:extLst>
          </p:cNvPr>
          <p:cNvSpPr>
            <a:spLocks noGrp="1"/>
          </p:cNvSpPr>
          <p:nvPr>
            <p:ph type="title"/>
          </p:nvPr>
        </p:nvSpPr>
        <p:spPr>
          <a:xfrm>
            <a:off x="471055" y="365125"/>
            <a:ext cx="11471563" cy="1325563"/>
          </a:xfrm>
        </p:spPr>
        <p:txBody>
          <a:bodyPr/>
          <a:lstStyle/>
          <a:p>
            <a:r>
              <a:rPr lang="en-US" dirty="0"/>
              <a:t>Reinforcement Learning with Human Feedback</a:t>
            </a:r>
          </a:p>
        </p:txBody>
      </p:sp>
      <p:sp>
        <p:nvSpPr>
          <p:cNvPr id="3" name="Content Placeholder 2">
            <a:extLst>
              <a:ext uri="{FF2B5EF4-FFF2-40B4-BE49-F238E27FC236}">
                <a16:creationId xmlns:a16="http://schemas.microsoft.com/office/drawing/2014/main" id="{3F88CF5F-C7AC-3478-F82E-C0FBE9650091}"/>
              </a:ext>
            </a:extLst>
          </p:cNvPr>
          <p:cNvSpPr>
            <a:spLocks noGrp="1"/>
          </p:cNvSpPr>
          <p:nvPr>
            <p:ph idx="1"/>
          </p:nvPr>
        </p:nvSpPr>
        <p:spPr/>
        <p:txBody>
          <a:bodyPr>
            <a:normAutofit lnSpcReduction="10000"/>
          </a:bodyPr>
          <a:lstStyle/>
          <a:p>
            <a:r>
              <a:rPr lang="en-US" dirty="0"/>
              <a:t>SFT is very helpful, but it has a couple of issues.</a:t>
            </a:r>
          </a:p>
          <a:p>
            <a:endParaRPr lang="en-US" dirty="0"/>
          </a:p>
          <a:p>
            <a:r>
              <a:rPr lang="en-US" dirty="0"/>
              <a:t>Can increase hallucinations due to overfitting.</a:t>
            </a:r>
          </a:p>
          <a:p>
            <a:pPr lvl="1"/>
            <a:r>
              <a:rPr lang="en-US" dirty="0"/>
              <a:t>Network is trained to produce answers similar to those in the training set.</a:t>
            </a:r>
          </a:p>
          <a:p>
            <a:pPr lvl="1"/>
            <a:endParaRPr lang="en-US" dirty="0"/>
          </a:p>
          <a:p>
            <a:r>
              <a:rPr lang="en-US" dirty="0"/>
              <a:t>Still not really solving the right problem.</a:t>
            </a:r>
          </a:p>
          <a:p>
            <a:pPr lvl="1"/>
            <a:r>
              <a:rPr lang="en-US" dirty="0"/>
              <a:t>We want to be able to distinguish between different answers and choose the best one.</a:t>
            </a:r>
          </a:p>
          <a:p>
            <a:pPr lvl="1"/>
            <a:endParaRPr lang="en-US" dirty="0"/>
          </a:p>
          <a:p>
            <a:r>
              <a:rPr lang="en-US" dirty="0"/>
              <a:t>We need a </a:t>
            </a:r>
            <a:r>
              <a:rPr lang="en-US" i="1" dirty="0"/>
              <a:t>feedback mechanism.</a:t>
            </a:r>
            <a:endParaRPr lang="en-US" dirty="0"/>
          </a:p>
          <a:p>
            <a:endParaRPr lang="en-US" dirty="0"/>
          </a:p>
        </p:txBody>
      </p:sp>
    </p:spTree>
    <p:extLst>
      <p:ext uri="{BB962C8B-B14F-4D97-AF65-F5344CB8AC3E}">
        <p14:creationId xmlns:p14="http://schemas.microsoft.com/office/powerpoint/2010/main" val="17984465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65D4-25DC-7F8D-6395-4B67D460AC1C}"/>
              </a:ext>
            </a:extLst>
          </p:cNvPr>
          <p:cNvSpPr>
            <a:spLocks noGrp="1"/>
          </p:cNvSpPr>
          <p:nvPr>
            <p:ph type="title"/>
          </p:nvPr>
        </p:nvSpPr>
        <p:spPr>
          <a:xfrm>
            <a:off x="447261" y="365125"/>
            <a:ext cx="11390243" cy="1325563"/>
          </a:xfrm>
        </p:spPr>
        <p:txBody>
          <a:bodyPr>
            <a:normAutofit/>
          </a:bodyPr>
          <a:lstStyle/>
          <a:p>
            <a:r>
              <a:rPr lang="en-US" sz="4000" dirty="0"/>
              <a:t>Reinforcement Learning with Human Feedback</a:t>
            </a:r>
          </a:p>
        </p:txBody>
      </p:sp>
      <p:sp>
        <p:nvSpPr>
          <p:cNvPr id="3" name="Content Placeholder 2">
            <a:extLst>
              <a:ext uri="{FF2B5EF4-FFF2-40B4-BE49-F238E27FC236}">
                <a16:creationId xmlns:a16="http://schemas.microsoft.com/office/drawing/2014/main" id="{A147BE08-4707-9159-9367-9BA162AD8378}"/>
              </a:ext>
            </a:extLst>
          </p:cNvPr>
          <p:cNvSpPr>
            <a:spLocks noGrp="1"/>
          </p:cNvSpPr>
          <p:nvPr>
            <p:ph idx="1"/>
          </p:nvPr>
        </p:nvSpPr>
        <p:spPr/>
        <p:txBody>
          <a:bodyPr/>
          <a:lstStyle/>
          <a:p>
            <a:r>
              <a:rPr lang="en-US" dirty="0"/>
              <a:t>In this case, the model is asked to generate an answer to a prompt.</a:t>
            </a:r>
          </a:p>
          <a:p>
            <a:pPr marL="0" indent="0">
              <a:buNone/>
            </a:pPr>
            <a:r>
              <a:rPr lang="en-US" dirty="0"/>
              <a:t> </a:t>
            </a:r>
          </a:p>
          <a:p>
            <a:r>
              <a:rPr lang="en-US" dirty="0"/>
              <a:t>Several possible sequences are generated using </a:t>
            </a:r>
            <a:r>
              <a:rPr lang="en-US" dirty="0" err="1"/>
              <a:t>softmax</a:t>
            </a:r>
            <a:r>
              <a:rPr lang="en-US" dirty="0"/>
              <a:t>.</a:t>
            </a:r>
          </a:p>
          <a:p>
            <a:pPr marL="0" indent="0">
              <a:buNone/>
            </a:pPr>
            <a:endParaRPr lang="en-US" dirty="0"/>
          </a:p>
          <a:p>
            <a:r>
              <a:rPr lang="en-US" dirty="0"/>
              <a:t>Humans sort these outputs from best to worst. </a:t>
            </a:r>
          </a:p>
          <a:p>
            <a:pPr marL="0" indent="0">
              <a:buNone/>
            </a:pPr>
            <a:endParaRPr lang="en-US" dirty="0"/>
          </a:p>
          <a:p>
            <a:r>
              <a:rPr lang="en-US" dirty="0"/>
              <a:t>This ranking gives a probability vector that can be used to compute cross categorical entropy.</a:t>
            </a:r>
          </a:p>
          <a:p>
            <a:pPr lvl="1"/>
            <a:r>
              <a:rPr lang="en-US" dirty="0"/>
              <a:t>Supervised updating method.</a:t>
            </a:r>
          </a:p>
        </p:txBody>
      </p:sp>
    </p:spTree>
    <p:extLst>
      <p:ext uri="{BB962C8B-B14F-4D97-AF65-F5344CB8AC3E}">
        <p14:creationId xmlns:p14="http://schemas.microsoft.com/office/powerpoint/2010/main" val="3348096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EC95-8C52-3C23-46D4-C24F4B1B87F1}"/>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52D43CC-30E5-04B9-1340-E458B83FCA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2993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9764-EBDE-8B0B-67B5-DA138633DD43}"/>
              </a:ext>
            </a:extLst>
          </p:cNvPr>
          <p:cNvSpPr>
            <a:spLocks noGrp="1"/>
          </p:cNvSpPr>
          <p:nvPr>
            <p:ph type="title"/>
          </p:nvPr>
        </p:nvSpPr>
        <p:spPr/>
        <p:txBody>
          <a:bodyPr/>
          <a:lstStyle/>
          <a:p>
            <a:r>
              <a:rPr lang="en-US" dirty="0"/>
              <a:t>Lab: Using LLMs for code generation</a:t>
            </a:r>
          </a:p>
        </p:txBody>
      </p:sp>
      <p:sp>
        <p:nvSpPr>
          <p:cNvPr id="3" name="Content Placeholder 2">
            <a:extLst>
              <a:ext uri="{FF2B5EF4-FFF2-40B4-BE49-F238E27FC236}">
                <a16:creationId xmlns:a16="http://schemas.microsoft.com/office/drawing/2014/main" id="{AF1A243F-79B7-842B-5D35-1A75685BA4E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057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82FC-8680-935F-EBB8-A4143165FC32}"/>
              </a:ext>
            </a:extLst>
          </p:cNvPr>
          <p:cNvSpPr>
            <a:spLocks noGrp="1"/>
          </p:cNvSpPr>
          <p:nvPr>
            <p:ph type="title"/>
          </p:nvPr>
        </p:nvSpPr>
        <p:spPr/>
        <p:txBody>
          <a:bodyPr/>
          <a:lstStyle/>
          <a:p>
            <a:r>
              <a:rPr lang="en-US" dirty="0"/>
              <a:t>The Hype Cycle</a:t>
            </a:r>
          </a:p>
        </p:txBody>
      </p:sp>
      <p:pic>
        <p:nvPicPr>
          <p:cNvPr id="2050" name="Picture 2" descr="Gartner Hype Cycle for Emerging Technologies, 2023">
            <a:extLst>
              <a:ext uri="{FF2B5EF4-FFF2-40B4-BE49-F238E27FC236}">
                <a16:creationId xmlns:a16="http://schemas.microsoft.com/office/drawing/2014/main" id="{BC9C8376-788F-61FF-8D0A-D2C5FDE1C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924" y="1467816"/>
            <a:ext cx="704125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AAE3-BA17-19FB-8FFA-E5D111D8D119}"/>
              </a:ext>
            </a:extLst>
          </p:cNvPr>
          <p:cNvSpPr txBox="1"/>
          <p:nvPr/>
        </p:nvSpPr>
        <p:spPr>
          <a:xfrm>
            <a:off x="7533861" y="1252330"/>
            <a:ext cx="4458215" cy="4801314"/>
          </a:xfrm>
          <a:prstGeom prst="rect">
            <a:avLst/>
          </a:prstGeom>
          <a:noFill/>
        </p:spPr>
        <p:txBody>
          <a:bodyPr wrap="square" rtlCol="0">
            <a:spAutoFit/>
          </a:bodyPr>
          <a:lstStyle/>
          <a:p>
            <a:r>
              <a:rPr lang="en-US" dirty="0"/>
              <a:t>Gartner Group proposes this as a way to think about disruptive technologies.</a:t>
            </a:r>
          </a:p>
          <a:p>
            <a:endParaRPr lang="en-US" dirty="0"/>
          </a:p>
          <a:p>
            <a:r>
              <a:rPr lang="en-US" dirty="0"/>
              <a:t>If we look back to 2010, we see a mix of technologies that withstood the trough of disillusionment and those that did not.</a:t>
            </a:r>
          </a:p>
          <a:p>
            <a:endParaRPr lang="en-US" dirty="0"/>
          </a:p>
          <a:p>
            <a:pPr marL="285750" indent="-285750">
              <a:buFontTx/>
              <a:buChar char="-"/>
            </a:pPr>
            <a:r>
              <a:rPr lang="en-US" dirty="0"/>
              <a:t>Survivors:</a:t>
            </a:r>
          </a:p>
          <a:p>
            <a:pPr marL="742950" lvl="1" indent="-285750">
              <a:buFontTx/>
              <a:buChar char="-"/>
            </a:pPr>
            <a:r>
              <a:rPr lang="en-US" dirty="0"/>
              <a:t>Wireless charging</a:t>
            </a:r>
          </a:p>
          <a:p>
            <a:pPr marL="742950" lvl="1" indent="-285750">
              <a:buFontTx/>
              <a:buChar char="-"/>
            </a:pPr>
            <a:r>
              <a:rPr lang="en-US" dirty="0"/>
              <a:t>4G network standards</a:t>
            </a:r>
          </a:p>
          <a:p>
            <a:pPr marL="742950" lvl="1" indent="-285750">
              <a:buFontTx/>
              <a:buChar char="-"/>
            </a:pPr>
            <a:r>
              <a:rPr lang="en-US" dirty="0"/>
              <a:t>Location-aware applications*</a:t>
            </a:r>
          </a:p>
          <a:p>
            <a:pPr marL="742950" lvl="1" indent="-285750">
              <a:buFontTx/>
              <a:buChar char="-"/>
            </a:pPr>
            <a:endParaRPr lang="en-US" dirty="0"/>
          </a:p>
          <a:p>
            <a:pPr marL="285750" indent="-285750">
              <a:buFontTx/>
              <a:buChar char="-"/>
            </a:pPr>
            <a:r>
              <a:rPr lang="en-US" dirty="0"/>
              <a:t>Casualties</a:t>
            </a:r>
          </a:p>
          <a:p>
            <a:pPr marL="742950" lvl="1" indent="-285750">
              <a:buFontTx/>
              <a:buChar char="-"/>
            </a:pPr>
            <a:r>
              <a:rPr lang="en-US" dirty="0"/>
              <a:t>Interactive TV</a:t>
            </a:r>
          </a:p>
          <a:p>
            <a:pPr marL="742950" lvl="1" indent="-285750">
              <a:buFontTx/>
              <a:buChar char="-"/>
            </a:pPr>
            <a:r>
              <a:rPr lang="en-US" dirty="0"/>
              <a:t>Broadband over power</a:t>
            </a:r>
          </a:p>
          <a:p>
            <a:pPr marL="742950" lvl="1" indent="-285750">
              <a:buFontTx/>
              <a:buChar char="-"/>
            </a:pPr>
            <a:r>
              <a:rPr lang="en-US" dirty="0"/>
              <a:t>Brain interfaces</a:t>
            </a:r>
          </a:p>
          <a:p>
            <a:pPr marL="742950" lvl="1" indent="-285750">
              <a:buFontTx/>
              <a:buChar char="-"/>
            </a:pPr>
            <a:r>
              <a:rPr lang="en-US" dirty="0"/>
              <a:t>Augmented Reality</a:t>
            </a:r>
          </a:p>
        </p:txBody>
      </p:sp>
    </p:spTree>
    <p:extLst>
      <p:ext uri="{BB962C8B-B14F-4D97-AF65-F5344CB8AC3E}">
        <p14:creationId xmlns:p14="http://schemas.microsoft.com/office/powerpoint/2010/main" val="3193648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8596</TotalTime>
  <Words>5207</Words>
  <Application>Microsoft Macintosh PowerPoint</Application>
  <PresentationFormat>Widescreen</PresentationFormat>
  <Paragraphs>1075</Paragraphs>
  <Slides>83</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Arial</vt:lpstr>
      <vt:lpstr>Calibri</vt:lpstr>
      <vt:lpstr>Cambria Math</vt:lpstr>
      <vt:lpstr>Courier</vt:lpstr>
      <vt:lpstr>Franklin Gothic Book</vt:lpstr>
      <vt:lpstr>Franklin Gothic Medium</vt:lpstr>
      <vt:lpstr>Lato</vt:lpstr>
      <vt:lpstr>Monaco</vt:lpstr>
      <vt:lpstr>Wingdings</vt:lpstr>
      <vt:lpstr>Office Theme</vt:lpstr>
      <vt:lpstr>Understanding and Implementing Generative AI Solutions</vt:lpstr>
      <vt:lpstr>Introductions</vt:lpstr>
      <vt:lpstr>Introductions</vt:lpstr>
      <vt:lpstr>What is Artificial Intelligence?</vt:lpstr>
      <vt:lpstr>What is Artificial Intelligence?</vt:lpstr>
      <vt:lpstr>What AI is and is not</vt:lpstr>
      <vt:lpstr>What AI is and is not</vt:lpstr>
      <vt:lpstr>AI History in a Nutshell</vt:lpstr>
      <vt:lpstr>The Hype Cycle</vt:lpstr>
      <vt:lpstr>State of the Art</vt:lpstr>
      <vt:lpstr>State of the Art</vt:lpstr>
      <vt:lpstr>State of the Art</vt:lpstr>
      <vt:lpstr>State of the Art</vt:lpstr>
      <vt:lpstr>State of the Art</vt:lpstr>
      <vt:lpstr>Enabling Technologies</vt:lpstr>
      <vt:lpstr>AI in the near future</vt:lpstr>
      <vt:lpstr>What is intelligence?</vt:lpstr>
      <vt:lpstr>What is intelligence?</vt:lpstr>
      <vt:lpstr>What is intelligence?</vt:lpstr>
      <vt:lpstr>What is intelligence?</vt:lpstr>
      <vt:lpstr>What is intelligence?</vt:lpstr>
      <vt:lpstr>“Narrow AI” and AGI</vt:lpstr>
      <vt:lpstr>Issues and concerns</vt:lpstr>
      <vt:lpstr>Issues and concerns</vt:lpstr>
      <vt:lpstr>Possibilities</vt:lpstr>
      <vt:lpstr>Positive visions and human-centered AI</vt:lpstr>
      <vt:lpstr>Exercise – brainstorming </vt:lpstr>
      <vt:lpstr>Break</vt:lpstr>
      <vt:lpstr>Large Language Models</vt:lpstr>
      <vt:lpstr>What makes NLP hard?</vt:lpstr>
      <vt:lpstr>What makes NLP hard?</vt:lpstr>
      <vt:lpstr>What makes NLP hard?</vt:lpstr>
      <vt:lpstr>Approaches – statistical vs logical</vt:lpstr>
      <vt:lpstr>Corpora and lexicons</vt:lpstr>
      <vt:lpstr>Vector Model</vt:lpstr>
      <vt:lpstr>Vector Model Example</vt:lpstr>
      <vt:lpstr>Comparing documents</vt:lpstr>
      <vt:lpstr>Comparing documents</vt:lpstr>
      <vt:lpstr>Issues with Euclidean distance</vt:lpstr>
      <vt:lpstr>Cosine similarity</vt:lpstr>
      <vt:lpstr>Cosine similarity</vt:lpstr>
      <vt:lpstr>Cosine similarity</vt:lpstr>
      <vt:lpstr>Cosine Similarity</vt:lpstr>
      <vt:lpstr>Tokenizing</vt:lpstr>
      <vt:lpstr>Better encodings</vt:lpstr>
      <vt:lpstr>Approaches</vt:lpstr>
      <vt:lpstr>Approaches</vt:lpstr>
      <vt:lpstr>Markov chains and n-grams</vt:lpstr>
      <vt:lpstr>Markov chains and n-grams</vt:lpstr>
      <vt:lpstr>Imagining all possible texts</vt:lpstr>
      <vt:lpstr>Imagining all possible texts</vt:lpstr>
      <vt:lpstr>Using a network to store text</vt:lpstr>
      <vt:lpstr>Embeddings</vt:lpstr>
      <vt:lpstr>Embeddings</vt:lpstr>
      <vt:lpstr>Transformers</vt:lpstr>
      <vt:lpstr>Transformers</vt:lpstr>
      <vt:lpstr>Encoding</vt:lpstr>
      <vt:lpstr>Self-attention</vt:lpstr>
      <vt:lpstr>Transformers</vt:lpstr>
      <vt:lpstr>Decoding</vt:lpstr>
      <vt:lpstr>Output</vt:lpstr>
      <vt:lpstr>Encoder-decoder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text</vt:lpstr>
      <vt:lpstr>Language tasks with transformers</vt:lpstr>
      <vt:lpstr>Large Language Models</vt:lpstr>
      <vt:lpstr>Training an LLM </vt:lpstr>
      <vt:lpstr>Curating training sets</vt:lpstr>
      <vt:lpstr>Supervised Fine Tuning</vt:lpstr>
      <vt:lpstr>Supervised fine-tuning</vt:lpstr>
      <vt:lpstr>Supervised Fine Tuning</vt:lpstr>
      <vt:lpstr>Reinforcement Learning with Human Feedback</vt:lpstr>
      <vt:lpstr>Reinforcement Learning with Human Feedback</vt:lpstr>
      <vt:lpstr>Break</vt:lpstr>
      <vt:lpstr>Lab: Using LLMs for code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3</cp:revision>
  <dcterms:created xsi:type="dcterms:W3CDTF">2025-10-23T16:37:41Z</dcterms:created>
  <dcterms:modified xsi:type="dcterms:W3CDTF">2025-10-29T15:53:53Z</dcterms:modified>
</cp:coreProperties>
</file>